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7" r:id="rId11"/>
    <p:sldId id="268" r:id="rId12"/>
  </p:sldIdLst>
  <p:sldSz cx="18288000" cy="10287000"/>
  <p:notesSz cx="6858000" cy="9144000"/>
  <p:embeddedFontLst>
    <p:embeddedFont>
      <p:font typeface="Aptos Display" panose="020B0004020202020204" pitchFamily="34" charset="0"/>
      <p:regular r:id="rId13"/>
      <p:bold r:id="rId14"/>
      <p:italic r:id="rId15"/>
      <p:boldItalic r:id="rId16"/>
    </p:embeddedFont>
    <p:embeddedFont>
      <p:font typeface="Arial Rounded MT Bold" panose="020F0704030504030204" pitchFamily="34" charset="0"/>
      <p:regular r:id="rId17"/>
    </p:embeddedFont>
    <p:embeddedFont>
      <p:font typeface="Bree Serif" panose="020B0604020202020204" charset="0"/>
      <p:regular r:id="rId18"/>
    </p:embeddedFont>
    <p:embeddedFont>
      <p:font typeface="Calibri" panose="020F0502020204030204" pitchFamily="34" charset="0"/>
      <p:regular r:id="rId19"/>
      <p:bold r:id="rId20"/>
      <p:italic r:id="rId21"/>
      <p:boldItalic r:id="rId22"/>
    </p:embeddedFont>
    <p:embeddedFont>
      <p:font typeface="Canva Sans" panose="020B0604020202020204" charset="0"/>
      <p:regular r:id="rId23"/>
    </p:embeddedFont>
    <p:embeddedFont>
      <p:font typeface="Canva Sans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8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jpe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sv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4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sv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13" Type="http://schemas.openxmlformats.org/officeDocument/2006/relationships/image" Target="../media/image52.svg"/><Relationship Id="rId18" Type="http://schemas.openxmlformats.org/officeDocument/2006/relationships/image" Target="../media/image11.png"/><Relationship Id="rId26" Type="http://schemas.openxmlformats.org/officeDocument/2006/relationships/image" Target="../media/image61.png"/><Relationship Id="rId21" Type="http://schemas.openxmlformats.org/officeDocument/2006/relationships/image" Target="../media/image56.svg"/><Relationship Id="rId34" Type="http://schemas.openxmlformats.org/officeDocument/2006/relationships/image" Target="../media/image67.png"/><Relationship Id="rId7" Type="http://schemas.openxmlformats.org/officeDocument/2006/relationships/image" Target="../media/image10.svg"/><Relationship Id="rId12" Type="http://schemas.openxmlformats.org/officeDocument/2006/relationships/image" Target="../media/image51.png"/><Relationship Id="rId17" Type="http://schemas.openxmlformats.org/officeDocument/2006/relationships/image" Target="../media/image54.svg"/><Relationship Id="rId25" Type="http://schemas.openxmlformats.org/officeDocument/2006/relationships/image" Target="../media/image60.svg"/><Relationship Id="rId33" Type="http://schemas.openxmlformats.org/officeDocument/2006/relationships/image" Target="../media/image66.svg"/><Relationship Id="rId2" Type="http://schemas.openxmlformats.org/officeDocument/2006/relationships/image" Target="../media/image43.png"/><Relationship Id="rId16" Type="http://schemas.openxmlformats.org/officeDocument/2006/relationships/image" Target="../media/image53.png"/><Relationship Id="rId20" Type="http://schemas.openxmlformats.org/officeDocument/2006/relationships/image" Target="../media/image55.png"/><Relationship Id="rId29" Type="http://schemas.openxmlformats.org/officeDocument/2006/relationships/image" Target="../media/image64.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50.svg"/><Relationship Id="rId24" Type="http://schemas.openxmlformats.org/officeDocument/2006/relationships/image" Target="../media/image59.png"/><Relationship Id="rId32" Type="http://schemas.openxmlformats.org/officeDocument/2006/relationships/image" Target="../media/image65.png"/><Relationship Id="rId37" Type="http://schemas.openxmlformats.org/officeDocument/2006/relationships/image" Target="../media/image16.svg"/><Relationship Id="rId5" Type="http://schemas.openxmlformats.org/officeDocument/2006/relationships/image" Target="../media/image46.svg"/><Relationship Id="rId15" Type="http://schemas.openxmlformats.org/officeDocument/2006/relationships/image" Target="../media/image8.svg"/><Relationship Id="rId23" Type="http://schemas.openxmlformats.org/officeDocument/2006/relationships/image" Target="../media/image58.svg"/><Relationship Id="rId28" Type="http://schemas.openxmlformats.org/officeDocument/2006/relationships/image" Target="../media/image63.png"/><Relationship Id="rId36" Type="http://schemas.openxmlformats.org/officeDocument/2006/relationships/image" Target="../media/image15.png"/><Relationship Id="rId10" Type="http://schemas.openxmlformats.org/officeDocument/2006/relationships/image" Target="../media/image49.png"/><Relationship Id="rId19" Type="http://schemas.openxmlformats.org/officeDocument/2006/relationships/image" Target="../media/image12.svg"/><Relationship Id="rId31" Type="http://schemas.openxmlformats.org/officeDocument/2006/relationships/image" Target="../media/image42.svg"/><Relationship Id="rId4" Type="http://schemas.openxmlformats.org/officeDocument/2006/relationships/image" Target="../media/image45.png"/><Relationship Id="rId9" Type="http://schemas.openxmlformats.org/officeDocument/2006/relationships/image" Target="../media/image48.svg"/><Relationship Id="rId14" Type="http://schemas.openxmlformats.org/officeDocument/2006/relationships/image" Target="../media/image7.png"/><Relationship Id="rId22" Type="http://schemas.openxmlformats.org/officeDocument/2006/relationships/image" Target="../media/image57.png"/><Relationship Id="rId27" Type="http://schemas.openxmlformats.org/officeDocument/2006/relationships/image" Target="../media/image62.svg"/><Relationship Id="rId30" Type="http://schemas.openxmlformats.org/officeDocument/2006/relationships/image" Target="../media/image41.png"/><Relationship Id="rId35" Type="http://schemas.openxmlformats.org/officeDocument/2006/relationships/image" Target="../media/image68.svg"/><Relationship Id="rId8" Type="http://schemas.openxmlformats.org/officeDocument/2006/relationships/image" Target="../media/image47.png"/><Relationship Id="rId3" Type="http://schemas.openxmlformats.org/officeDocument/2006/relationships/image" Target="../media/image44.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s>
</file>

<file path=ppt/slides/_rels/slide9.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12.svg"/><Relationship Id="rId3" Type="http://schemas.openxmlformats.org/officeDocument/2006/relationships/image" Target="../media/image30.svg"/><Relationship Id="rId7" Type="http://schemas.openxmlformats.org/officeDocument/2006/relationships/image" Target="../media/image34.svg"/><Relationship Id="rId12" Type="http://schemas.openxmlformats.org/officeDocument/2006/relationships/image" Target="../media/image11.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11" Type="http://schemas.openxmlformats.org/officeDocument/2006/relationships/image" Target="../media/image38.svg"/><Relationship Id="rId5" Type="http://schemas.openxmlformats.org/officeDocument/2006/relationships/image" Target="../media/image32.svg"/><Relationship Id="rId15" Type="http://schemas.openxmlformats.org/officeDocument/2006/relationships/image" Target="../media/image40.sv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svg"/><Relationship Id="rId1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rot="-71411">
            <a:off x="-1072838" y="9010376"/>
            <a:ext cx="7032660" cy="1687838"/>
          </a:xfrm>
          <a:custGeom>
            <a:avLst/>
            <a:gdLst/>
            <a:ahLst/>
            <a:cxnLst/>
            <a:rect l="l" t="t" r="r" b="b"/>
            <a:pathLst>
              <a:path w="7032660" h="1687838">
                <a:moveTo>
                  <a:pt x="0" y="0"/>
                </a:moveTo>
                <a:lnTo>
                  <a:pt x="7032659" y="0"/>
                </a:lnTo>
                <a:lnTo>
                  <a:pt x="7032659" y="1687838"/>
                </a:lnTo>
                <a:lnTo>
                  <a:pt x="0" y="16878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675294" y="5054953"/>
            <a:ext cx="8937407" cy="1137488"/>
          </a:xfrm>
          <a:custGeom>
            <a:avLst/>
            <a:gdLst/>
            <a:ahLst/>
            <a:cxnLst/>
            <a:rect l="l" t="t" r="r" b="b"/>
            <a:pathLst>
              <a:path w="8937407" h="1137488">
                <a:moveTo>
                  <a:pt x="0" y="0"/>
                </a:moveTo>
                <a:lnTo>
                  <a:pt x="8937408" y="0"/>
                </a:lnTo>
                <a:lnTo>
                  <a:pt x="8937408" y="1137488"/>
                </a:lnTo>
                <a:lnTo>
                  <a:pt x="0" y="11374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4138247" y="3431099"/>
            <a:ext cx="10011502" cy="2937447"/>
          </a:xfrm>
          <a:prstGeom prst="rect">
            <a:avLst/>
          </a:prstGeom>
        </p:spPr>
        <p:txBody>
          <a:bodyPr lIns="0" tIns="0" rIns="0" bIns="0" rtlCol="0" anchor="t">
            <a:spAutoFit/>
          </a:bodyPr>
          <a:lstStyle/>
          <a:p>
            <a:pPr algn="ctr">
              <a:lnSpc>
                <a:spcPts val="23569"/>
              </a:lnSpc>
            </a:pPr>
            <a:r>
              <a:rPr lang="en-US" sz="18705" dirty="0">
                <a:solidFill>
                  <a:srgbClr val="000000"/>
                </a:solidFill>
                <a:latin typeface="Bree Serif"/>
              </a:rPr>
              <a:t>Project</a:t>
            </a:r>
          </a:p>
        </p:txBody>
      </p:sp>
      <p:sp>
        <p:nvSpPr>
          <p:cNvPr id="5" name="Freeform 5"/>
          <p:cNvSpPr/>
          <p:nvPr/>
        </p:nvSpPr>
        <p:spPr>
          <a:xfrm rot="581006">
            <a:off x="12939765" y="-61477"/>
            <a:ext cx="6987680" cy="1677043"/>
          </a:xfrm>
          <a:custGeom>
            <a:avLst/>
            <a:gdLst/>
            <a:ahLst/>
            <a:cxnLst/>
            <a:rect l="l" t="t" r="r" b="b"/>
            <a:pathLst>
              <a:path w="6987680" h="1677043">
                <a:moveTo>
                  <a:pt x="0" y="0"/>
                </a:moveTo>
                <a:lnTo>
                  <a:pt x="6987681" y="0"/>
                </a:lnTo>
                <a:lnTo>
                  <a:pt x="6987681" y="1677043"/>
                </a:lnTo>
                <a:lnTo>
                  <a:pt x="0" y="16770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4838993" y="2363636"/>
            <a:ext cx="8610011" cy="1671598"/>
          </a:xfrm>
          <a:prstGeom prst="rect">
            <a:avLst/>
          </a:prstGeom>
        </p:spPr>
        <p:txBody>
          <a:bodyPr lIns="0" tIns="0" rIns="0" bIns="0" rtlCol="0" anchor="t">
            <a:spAutoFit/>
          </a:bodyPr>
          <a:lstStyle/>
          <a:p>
            <a:pPr algn="ctr">
              <a:lnSpc>
                <a:spcPts val="13393"/>
              </a:lnSpc>
            </a:pPr>
            <a:r>
              <a:rPr lang="en-US" sz="10630" dirty="0" err="1">
                <a:solidFill>
                  <a:srgbClr val="000000"/>
                </a:solidFill>
                <a:latin typeface="Bree Serif"/>
              </a:rPr>
              <a:t>B.Tech</a:t>
            </a:r>
            <a:endParaRPr lang="en-US" sz="10630" dirty="0">
              <a:solidFill>
                <a:srgbClr val="000000"/>
              </a:solidFill>
              <a:latin typeface="Bree Serif"/>
            </a:endParaRPr>
          </a:p>
        </p:txBody>
      </p:sp>
      <p:sp>
        <p:nvSpPr>
          <p:cNvPr id="11" name="TextBox 10">
            <a:extLst>
              <a:ext uri="{FF2B5EF4-FFF2-40B4-BE49-F238E27FC236}">
                <a16:creationId xmlns:a16="http://schemas.microsoft.com/office/drawing/2014/main" id="{002242BC-B59F-F0D6-578C-0B7AE45373B2}"/>
              </a:ext>
            </a:extLst>
          </p:cNvPr>
          <p:cNvSpPr txBox="1"/>
          <p:nvPr/>
        </p:nvSpPr>
        <p:spPr>
          <a:xfrm>
            <a:off x="3601200" y="6137026"/>
            <a:ext cx="10011501" cy="1569660"/>
          </a:xfrm>
          <a:prstGeom prst="rect">
            <a:avLst/>
          </a:prstGeom>
          <a:noFill/>
        </p:spPr>
        <p:txBody>
          <a:bodyPr wrap="square" rtlCol="0">
            <a:spAutoFit/>
          </a:bodyPr>
          <a:lstStyle/>
          <a:p>
            <a:r>
              <a:rPr lang="en-US" sz="4800" dirty="0">
                <a:latin typeface="Aptos Display" panose="020B0004020202020204" pitchFamily="34" charset="0"/>
              </a:rPr>
              <a:t>Predictive Modeling for Combined Cycle Power Plant Using Gradient Descent</a:t>
            </a:r>
            <a:endParaRPr lang="en-IN" sz="4800" dirty="0">
              <a:latin typeface="Aptos Display" panose="020B0004020202020204" pitchFamily="34" charset="0"/>
            </a:endParaRPr>
          </a:p>
        </p:txBody>
      </p:sp>
      <p:sp>
        <p:nvSpPr>
          <p:cNvPr id="12" name="TextBox 11">
            <a:extLst>
              <a:ext uri="{FF2B5EF4-FFF2-40B4-BE49-F238E27FC236}">
                <a16:creationId xmlns:a16="http://schemas.microsoft.com/office/drawing/2014/main" id="{A600FE34-F8CE-CBB6-5148-82938EC43861}"/>
              </a:ext>
            </a:extLst>
          </p:cNvPr>
          <p:cNvSpPr txBox="1"/>
          <p:nvPr/>
        </p:nvSpPr>
        <p:spPr>
          <a:xfrm>
            <a:off x="11353800" y="7879640"/>
            <a:ext cx="6781799" cy="1077218"/>
          </a:xfrm>
          <a:prstGeom prst="rect">
            <a:avLst/>
          </a:prstGeom>
          <a:noFill/>
        </p:spPr>
        <p:txBody>
          <a:bodyPr wrap="square" rtlCol="0">
            <a:spAutoFit/>
          </a:bodyPr>
          <a:lstStyle/>
          <a:p>
            <a:r>
              <a:rPr lang="en-US" sz="2800" dirty="0">
                <a:latin typeface="Arial Rounded MT Bold" panose="020F0704030504030204" pitchFamily="34" charset="0"/>
              </a:rPr>
              <a:t>Student detail – Dhanraj Avhad</a:t>
            </a:r>
          </a:p>
          <a:p>
            <a:r>
              <a:rPr lang="en-US" sz="3600" dirty="0">
                <a:latin typeface="Arial Rounded MT Bold" panose="020F0704030504030204" pitchFamily="34" charset="0"/>
              </a:rPr>
              <a:t>			  </a:t>
            </a:r>
            <a:r>
              <a:rPr lang="en-US" sz="2800" dirty="0">
                <a:latin typeface="Arial Rounded MT Bold" panose="020F0704030504030204" pitchFamily="34" charset="0"/>
              </a:rPr>
              <a:t>21mc3005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6" name="Group 6"/>
          <p:cNvGrpSpPr/>
          <p:nvPr/>
        </p:nvGrpSpPr>
        <p:grpSpPr>
          <a:xfrm rot="-315676">
            <a:off x="6125942" y="2934201"/>
            <a:ext cx="6036117" cy="1565918"/>
            <a:chOff x="0" y="0"/>
            <a:chExt cx="1589759" cy="412423"/>
          </a:xfrm>
        </p:grpSpPr>
        <p:sp>
          <p:nvSpPr>
            <p:cNvPr id="7" name="Freeform 7"/>
            <p:cNvSpPr/>
            <p:nvPr/>
          </p:nvSpPr>
          <p:spPr>
            <a:xfrm>
              <a:off x="0" y="0"/>
              <a:ext cx="1589759" cy="412423"/>
            </a:xfrm>
            <a:custGeom>
              <a:avLst/>
              <a:gdLst/>
              <a:ahLst/>
              <a:cxnLst/>
              <a:rect l="l" t="t" r="r" b="b"/>
              <a:pathLst>
                <a:path w="1589759" h="412423">
                  <a:moveTo>
                    <a:pt x="0" y="0"/>
                  </a:moveTo>
                  <a:lnTo>
                    <a:pt x="1589759" y="0"/>
                  </a:lnTo>
                  <a:lnTo>
                    <a:pt x="1589759" y="412423"/>
                  </a:lnTo>
                  <a:lnTo>
                    <a:pt x="0" y="412423"/>
                  </a:lnTo>
                  <a:close/>
                </a:path>
              </a:pathLst>
            </a:custGeom>
            <a:solidFill>
              <a:srgbClr val="FFED96"/>
            </a:solidFill>
          </p:spPr>
        </p:sp>
        <p:sp>
          <p:nvSpPr>
            <p:cNvPr id="8" name="TextBox 8"/>
            <p:cNvSpPr txBox="1"/>
            <p:nvPr/>
          </p:nvSpPr>
          <p:spPr>
            <a:xfrm>
              <a:off x="0" y="-38100"/>
              <a:ext cx="1589759" cy="450523"/>
            </a:xfrm>
            <a:prstGeom prst="rect">
              <a:avLst/>
            </a:prstGeom>
          </p:spPr>
          <p:txBody>
            <a:bodyPr lIns="50800" tIns="50800" rIns="50800" bIns="50800" rtlCol="0" anchor="ctr"/>
            <a:lstStyle/>
            <a:p>
              <a:pPr marL="0" lvl="0" indent="0" algn="ctr">
                <a:lnSpc>
                  <a:spcPts val="7832"/>
                </a:lnSpc>
                <a:spcBef>
                  <a:spcPct val="0"/>
                </a:spcBef>
              </a:pPr>
              <a:endParaRPr/>
            </a:p>
          </p:txBody>
        </p:sp>
      </p:grpSp>
      <p:grpSp>
        <p:nvGrpSpPr>
          <p:cNvPr id="9" name="Group 9"/>
          <p:cNvGrpSpPr/>
          <p:nvPr/>
        </p:nvGrpSpPr>
        <p:grpSpPr>
          <a:xfrm>
            <a:off x="6341133" y="2873177"/>
            <a:ext cx="5524007" cy="1565918"/>
            <a:chOff x="0" y="0"/>
            <a:chExt cx="1454882" cy="412423"/>
          </a:xfrm>
        </p:grpSpPr>
        <p:sp>
          <p:nvSpPr>
            <p:cNvPr id="10" name="Freeform 10"/>
            <p:cNvSpPr/>
            <p:nvPr/>
          </p:nvSpPr>
          <p:spPr>
            <a:xfrm>
              <a:off x="0" y="0"/>
              <a:ext cx="1454882" cy="412423"/>
            </a:xfrm>
            <a:custGeom>
              <a:avLst/>
              <a:gdLst/>
              <a:ahLst/>
              <a:cxnLst/>
              <a:rect l="l" t="t" r="r" b="b"/>
              <a:pathLst>
                <a:path w="1454882" h="412423">
                  <a:moveTo>
                    <a:pt x="0" y="0"/>
                  </a:moveTo>
                  <a:lnTo>
                    <a:pt x="1454882" y="0"/>
                  </a:lnTo>
                  <a:lnTo>
                    <a:pt x="1454882" y="412423"/>
                  </a:lnTo>
                  <a:lnTo>
                    <a:pt x="0" y="412423"/>
                  </a:lnTo>
                  <a:close/>
                </a:path>
              </a:pathLst>
            </a:custGeom>
            <a:solidFill>
              <a:srgbClr val="000000"/>
            </a:solidFill>
          </p:spPr>
        </p:sp>
        <p:sp>
          <p:nvSpPr>
            <p:cNvPr id="11" name="TextBox 11"/>
            <p:cNvSpPr txBox="1"/>
            <p:nvPr/>
          </p:nvSpPr>
          <p:spPr>
            <a:xfrm>
              <a:off x="0" y="-38100"/>
              <a:ext cx="1454882" cy="450523"/>
            </a:xfrm>
            <a:prstGeom prst="rect">
              <a:avLst/>
            </a:prstGeom>
          </p:spPr>
          <p:txBody>
            <a:bodyPr lIns="50800" tIns="50800" rIns="50800" bIns="50800" rtlCol="0" anchor="ctr"/>
            <a:lstStyle/>
            <a:p>
              <a:pPr marL="0" lvl="0" indent="0" algn="ctr">
                <a:lnSpc>
                  <a:spcPts val="7832"/>
                </a:lnSpc>
                <a:spcBef>
                  <a:spcPct val="0"/>
                </a:spcBef>
              </a:pPr>
              <a:r>
                <a:rPr lang="en-US" sz="6216">
                  <a:solidFill>
                    <a:srgbClr val="F1F1F1"/>
                  </a:solidFill>
                  <a:latin typeface="Bree Serif"/>
                </a:rPr>
                <a:t>Thank you</a:t>
              </a:r>
            </a:p>
          </p:txBody>
        </p:sp>
      </p:grpSp>
      <p:sp>
        <p:nvSpPr>
          <p:cNvPr id="21" name="Freeform 21"/>
          <p:cNvSpPr/>
          <p:nvPr/>
        </p:nvSpPr>
        <p:spPr>
          <a:xfrm rot="-321506">
            <a:off x="-309258" y="-2042336"/>
            <a:ext cx="4804908" cy="2852914"/>
          </a:xfrm>
          <a:custGeom>
            <a:avLst/>
            <a:gdLst/>
            <a:ahLst/>
            <a:cxnLst/>
            <a:rect l="l" t="t" r="r" b="b"/>
            <a:pathLst>
              <a:path w="4804908" h="2852914">
                <a:moveTo>
                  <a:pt x="0" y="0"/>
                </a:moveTo>
                <a:lnTo>
                  <a:pt x="4804907" y="0"/>
                </a:lnTo>
                <a:lnTo>
                  <a:pt x="4804907" y="2852913"/>
                </a:lnTo>
                <a:lnTo>
                  <a:pt x="0" y="28529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2" name="Freeform 22"/>
          <p:cNvSpPr/>
          <p:nvPr/>
        </p:nvSpPr>
        <p:spPr>
          <a:xfrm>
            <a:off x="13958731" y="-2634247"/>
            <a:ext cx="7541512" cy="6259455"/>
          </a:xfrm>
          <a:custGeom>
            <a:avLst/>
            <a:gdLst/>
            <a:ahLst/>
            <a:cxnLst/>
            <a:rect l="l" t="t" r="r" b="b"/>
            <a:pathLst>
              <a:path w="7541512" h="6259455">
                <a:moveTo>
                  <a:pt x="0" y="0"/>
                </a:moveTo>
                <a:lnTo>
                  <a:pt x="7541512" y="0"/>
                </a:lnTo>
                <a:lnTo>
                  <a:pt x="7541512" y="6259455"/>
                </a:lnTo>
                <a:lnTo>
                  <a:pt x="0" y="62594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Freeform 23"/>
          <p:cNvSpPr/>
          <p:nvPr/>
        </p:nvSpPr>
        <p:spPr>
          <a:xfrm>
            <a:off x="15859521" y="495480"/>
            <a:ext cx="1399779" cy="1471516"/>
          </a:xfrm>
          <a:custGeom>
            <a:avLst/>
            <a:gdLst/>
            <a:ahLst/>
            <a:cxnLst/>
            <a:rect l="l" t="t" r="r" b="b"/>
            <a:pathLst>
              <a:path w="1399779" h="1471516">
                <a:moveTo>
                  <a:pt x="0" y="0"/>
                </a:moveTo>
                <a:lnTo>
                  <a:pt x="1399779" y="0"/>
                </a:lnTo>
                <a:lnTo>
                  <a:pt x="1399779" y="1471516"/>
                </a:lnTo>
                <a:lnTo>
                  <a:pt x="0" y="147151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15609885" y="1741089"/>
            <a:ext cx="1399779" cy="1471516"/>
          </a:xfrm>
          <a:custGeom>
            <a:avLst/>
            <a:gdLst/>
            <a:ahLst/>
            <a:cxnLst/>
            <a:rect l="l" t="t" r="r" b="b"/>
            <a:pathLst>
              <a:path w="1399779" h="1471516">
                <a:moveTo>
                  <a:pt x="0" y="0"/>
                </a:moveTo>
                <a:lnTo>
                  <a:pt x="1399779" y="0"/>
                </a:lnTo>
                <a:lnTo>
                  <a:pt x="1399779" y="1471515"/>
                </a:lnTo>
                <a:lnTo>
                  <a:pt x="0" y="147151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Freeform 25"/>
          <p:cNvSpPr/>
          <p:nvPr/>
        </p:nvSpPr>
        <p:spPr>
          <a:xfrm>
            <a:off x="-3336045" y="7092184"/>
            <a:ext cx="7541512" cy="6259455"/>
          </a:xfrm>
          <a:custGeom>
            <a:avLst/>
            <a:gdLst/>
            <a:ahLst/>
            <a:cxnLst/>
            <a:rect l="l" t="t" r="r" b="b"/>
            <a:pathLst>
              <a:path w="7541512" h="6259455">
                <a:moveTo>
                  <a:pt x="0" y="0"/>
                </a:moveTo>
                <a:lnTo>
                  <a:pt x="7541512" y="0"/>
                </a:lnTo>
                <a:lnTo>
                  <a:pt x="7541512" y="6259455"/>
                </a:lnTo>
                <a:lnTo>
                  <a:pt x="0" y="62594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6" name="Freeform 26"/>
          <p:cNvSpPr/>
          <p:nvPr/>
        </p:nvSpPr>
        <p:spPr>
          <a:xfrm rot="-2506747">
            <a:off x="746949" y="7371403"/>
            <a:ext cx="1399779" cy="1471516"/>
          </a:xfrm>
          <a:custGeom>
            <a:avLst/>
            <a:gdLst/>
            <a:ahLst/>
            <a:cxnLst/>
            <a:rect l="l" t="t" r="r" b="b"/>
            <a:pathLst>
              <a:path w="1399779" h="1471516">
                <a:moveTo>
                  <a:pt x="0" y="0"/>
                </a:moveTo>
                <a:lnTo>
                  <a:pt x="1399779" y="0"/>
                </a:lnTo>
                <a:lnTo>
                  <a:pt x="1399779" y="1471516"/>
                </a:lnTo>
                <a:lnTo>
                  <a:pt x="0" y="147151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7" name="Freeform 27"/>
          <p:cNvSpPr/>
          <p:nvPr/>
        </p:nvSpPr>
        <p:spPr>
          <a:xfrm rot="-2506747">
            <a:off x="1390691" y="8466600"/>
            <a:ext cx="1399779" cy="1471516"/>
          </a:xfrm>
          <a:custGeom>
            <a:avLst/>
            <a:gdLst/>
            <a:ahLst/>
            <a:cxnLst/>
            <a:rect l="l" t="t" r="r" b="b"/>
            <a:pathLst>
              <a:path w="1399779" h="1471516">
                <a:moveTo>
                  <a:pt x="0" y="0"/>
                </a:moveTo>
                <a:lnTo>
                  <a:pt x="1399779" y="0"/>
                </a:lnTo>
                <a:lnTo>
                  <a:pt x="1399779" y="1471515"/>
                </a:lnTo>
                <a:lnTo>
                  <a:pt x="0" y="147151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8" name="Freeform 28"/>
          <p:cNvSpPr/>
          <p:nvPr/>
        </p:nvSpPr>
        <p:spPr>
          <a:xfrm rot="10095415">
            <a:off x="13580178" y="9510320"/>
            <a:ext cx="4804908" cy="2852914"/>
          </a:xfrm>
          <a:custGeom>
            <a:avLst/>
            <a:gdLst/>
            <a:ahLst/>
            <a:cxnLst/>
            <a:rect l="l" t="t" r="r" b="b"/>
            <a:pathLst>
              <a:path w="4804908" h="2852914">
                <a:moveTo>
                  <a:pt x="0" y="0"/>
                </a:moveTo>
                <a:lnTo>
                  <a:pt x="4804908" y="0"/>
                </a:lnTo>
                <a:lnTo>
                  <a:pt x="4804908" y="2852914"/>
                </a:lnTo>
                <a:lnTo>
                  <a:pt x="0" y="28529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8418170" y="7985060"/>
            <a:ext cx="617271" cy="1247011"/>
          </a:xfrm>
          <a:custGeom>
            <a:avLst/>
            <a:gdLst/>
            <a:ahLst/>
            <a:cxnLst/>
            <a:rect l="l" t="t" r="r" b="b"/>
            <a:pathLst>
              <a:path w="617271" h="1247011">
                <a:moveTo>
                  <a:pt x="0" y="0"/>
                </a:moveTo>
                <a:lnTo>
                  <a:pt x="617271" y="0"/>
                </a:lnTo>
                <a:lnTo>
                  <a:pt x="617271" y="1247011"/>
                </a:lnTo>
                <a:lnTo>
                  <a:pt x="0" y="12470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583540" y="6696771"/>
            <a:ext cx="1720587" cy="1288289"/>
          </a:xfrm>
          <a:custGeom>
            <a:avLst/>
            <a:gdLst/>
            <a:ahLst/>
            <a:cxnLst/>
            <a:rect l="l" t="t" r="r" b="b"/>
            <a:pathLst>
              <a:path w="1720587" h="1288289">
                <a:moveTo>
                  <a:pt x="0" y="0"/>
                </a:moveTo>
                <a:lnTo>
                  <a:pt x="1720586" y="0"/>
                </a:lnTo>
                <a:lnTo>
                  <a:pt x="1720586" y="1288289"/>
                </a:lnTo>
                <a:lnTo>
                  <a:pt x="0" y="12882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5433703" y="8057298"/>
            <a:ext cx="1285013" cy="1257707"/>
          </a:xfrm>
          <a:custGeom>
            <a:avLst/>
            <a:gdLst/>
            <a:ahLst/>
            <a:cxnLst/>
            <a:rect l="l" t="t" r="r" b="b"/>
            <a:pathLst>
              <a:path w="1285013" h="1257707">
                <a:moveTo>
                  <a:pt x="0" y="0"/>
                </a:moveTo>
                <a:lnTo>
                  <a:pt x="1285014" y="0"/>
                </a:lnTo>
                <a:lnTo>
                  <a:pt x="1285014" y="1257707"/>
                </a:lnTo>
                <a:lnTo>
                  <a:pt x="0" y="12577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2778883" y="6842692"/>
            <a:ext cx="1053835" cy="1142368"/>
          </a:xfrm>
          <a:custGeom>
            <a:avLst/>
            <a:gdLst/>
            <a:ahLst/>
            <a:cxnLst/>
            <a:rect l="l" t="t" r="r" b="b"/>
            <a:pathLst>
              <a:path w="1053835" h="1142368">
                <a:moveTo>
                  <a:pt x="0" y="0"/>
                </a:moveTo>
                <a:lnTo>
                  <a:pt x="1053835" y="0"/>
                </a:lnTo>
                <a:lnTo>
                  <a:pt x="1053835" y="1142368"/>
                </a:lnTo>
                <a:lnTo>
                  <a:pt x="0" y="114236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 name="Freeform 6"/>
          <p:cNvSpPr/>
          <p:nvPr/>
        </p:nvSpPr>
        <p:spPr>
          <a:xfrm>
            <a:off x="3601278" y="8442044"/>
            <a:ext cx="2031775" cy="576516"/>
          </a:xfrm>
          <a:custGeom>
            <a:avLst/>
            <a:gdLst/>
            <a:ahLst/>
            <a:cxnLst/>
            <a:rect l="l" t="t" r="r" b="b"/>
            <a:pathLst>
              <a:path w="2031775" h="576516">
                <a:moveTo>
                  <a:pt x="0" y="0"/>
                </a:moveTo>
                <a:lnTo>
                  <a:pt x="2031775" y="0"/>
                </a:lnTo>
                <a:lnTo>
                  <a:pt x="2031775" y="576516"/>
                </a:lnTo>
                <a:lnTo>
                  <a:pt x="0" y="57651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7" name="Freeform 7"/>
          <p:cNvSpPr/>
          <p:nvPr/>
        </p:nvSpPr>
        <p:spPr>
          <a:xfrm>
            <a:off x="5493084" y="6597876"/>
            <a:ext cx="1190612" cy="1147453"/>
          </a:xfrm>
          <a:custGeom>
            <a:avLst/>
            <a:gdLst/>
            <a:ahLst/>
            <a:cxnLst/>
            <a:rect l="l" t="t" r="r" b="b"/>
            <a:pathLst>
              <a:path w="1190612" h="1147453">
                <a:moveTo>
                  <a:pt x="0" y="0"/>
                </a:moveTo>
                <a:lnTo>
                  <a:pt x="1190613" y="0"/>
                </a:lnTo>
                <a:lnTo>
                  <a:pt x="1190613" y="1147453"/>
                </a:lnTo>
                <a:lnTo>
                  <a:pt x="0" y="1147453"/>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8" name="Freeform 8"/>
          <p:cNvSpPr/>
          <p:nvPr/>
        </p:nvSpPr>
        <p:spPr>
          <a:xfrm>
            <a:off x="9443777" y="9036274"/>
            <a:ext cx="2128923" cy="282082"/>
          </a:xfrm>
          <a:custGeom>
            <a:avLst/>
            <a:gdLst/>
            <a:ahLst/>
            <a:cxnLst/>
            <a:rect l="l" t="t" r="r" b="b"/>
            <a:pathLst>
              <a:path w="2128923" h="282082">
                <a:moveTo>
                  <a:pt x="0" y="0"/>
                </a:moveTo>
                <a:lnTo>
                  <a:pt x="2128924" y="0"/>
                </a:lnTo>
                <a:lnTo>
                  <a:pt x="2128924" y="282082"/>
                </a:lnTo>
                <a:lnTo>
                  <a:pt x="0" y="282082"/>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9" name="Freeform 9"/>
          <p:cNvSpPr/>
          <p:nvPr/>
        </p:nvSpPr>
        <p:spPr>
          <a:xfrm>
            <a:off x="3056622" y="8140000"/>
            <a:ext cx="1244352" cy="1255336"/>
          </a:xfrm>
          <a:custGeom>
            <a:avLst/>
            <a:gdLst/>
            <a:ahLst/>
            <a:cxnLst/>
            <a:rect l="l" t="t" r="r" b="b"/>
            <a:pathLst>
              <a:path w="1244352" h="1255336">
                <a:moveTo>
                  <a:pt x="0" y="0"/>
                </a:moveTo>
                <a:lnTo>
                  <a:pt x="1244352" y="0"/>
                </a:lnTo>
                <a:lnTo>
                  <a:pt x="1244352" y="1255337"/>
                </a:lnTo>
                <a:lnTo>
                  <a:pt x="0" y="1255337"/>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0" name="Freeform 10"/>
          <p:cNvSpPr/>
          <p:nvPr/>
        </p:nvSpPr>
        <p:spPr>
          <a:xfrm>
            <a:off x="13342225" y="8219502"/>
            <a:ext cx="1720587" cy="1021598"/>
          </a:xfrm>
          <a:custGeom>
            <a:avLst/>
            <a:gdLst/>
            <a:ahLst/>
            <a:cxnLst/>
            <a:rect l="l" t="t" r="r" b="b"/>
            <a:pathLst>
              <a:path w="1720587" h="1021598">
                <a:moveTo>
                  <a:pt x="0" y="0"/>
                </a:moveTo>
                <a:lnTo>
                  <a:pt x="1720587" y="0"/>
                </a:lnTo>
                <a:lnTo>
                  <a:pt x="1720587" y="1021599"/>
                </a:lnTo>
                <a:lnTo>
                  <a:pt x="0" y="1021599"/>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1" name="Freeform 11"/>
          <p:cNvSpPr/>
          <p:nvPr/>
        </p:nvSpPr>
        <p:spPr>
          <a:xfrm>
            <a:off x="11841429" y="8088585"/>
            <a:ext cx="1356179" cy="1195133"/>
          </a:xfrm>
          <a:custGeom>
            <a:avLst/>
            <a:gdLst/>
            <a:ahLst/>
            <a:cxnLst/>
            <a:rect l="l" t="t" r="r" b="b"/>
            <a:pathLst>
              <a:path w="1356179" h="1195133">
                <a:moveTo>
                  <a:pt x="0" y="0"/>
                </a:moveTo>
                <a:lnTo>
                  <a:pt x="1356179" y="0"/>
                </a:lnTo>
                <a:lnTo>
                  <a:pt x="1356179" y="1195133"/>
                </a:lnTo>
                <a:lnTo>
                  <a:pt x="0" y="119513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sp>
      <p:sp>
        <p:nvSpPr>
          <p:cNvPr id="12" name="Freeform 12"/>
          <p:cNvSpPr/>
          <p:nvPr/>
        </p:nvSpPr>
        <p:spPr>
          <a:xfrm>
            <a:off x="6829431" y="8195707"/>
            <a:ext cx="1081166" cy="1199630"/>
          </a:xfrm>
          <a:custGeom>
            <a:avLst/>
            <a:gdLst/>
            <a:ahLst/>
            <a:cxnLst/>
            <a:rect l="l" t="t" r="r" b="b"/>
            <a:pathLst>
              <a:path w="1081166" h="1199630">
                <a:moveTo>
                  <a:pt x="0" y="0"/>
                </a:moveTo>
                <a:lnTo>
                  <a:pt x="1081166" y="0"/>
                </a:lnTo>
                <a:lnTo>
                  <a:pt x="1081166" y="1199630"/>
                </a:lnTo>
                <a:lnTo>
                  <a:pt x="0" y="1199630"/>
                </a:lnTo>
                <a:lnTo>
                  <a:pt x="0" y="0"/>
                </a:lnTo>
                <a:close/>
              </a:path>
            </a:pathLst>
          </a:custGeom>
          <a:blipFill>
            <a:blip r:embed="rId22">
              <a:extLst>
                <a:ext uri="{96DAC541-7B7A-43D3-8B79-37D633B846F1}">
                  <asvg:svgBlip xmlns:asvg="http://schemas.microsoft.com/office/drawing/2016/SVG/main" r:embed="rId23"/>
                </a:ext>
              </a:extLst>
            </a:blip>
            <a:stretch>
              <a:fillRect/>
            </a:stretch>
          </a:blipFill>
        </p:spPr>
      </p:sp>
      <p:sp>
        <p:nvSpPr>
          <p:cNvPr id="13" name="Freeform 13"/>
          <p:cNvSpPr/>
          <p:nvPr/>
        </p:nvSpPr>
        <p:spPr>
          <a:xfrm>
            <a:off x="14322960" y="6520358"/>
            <a:ext cx="1102981" cy="1434772"/>
          </a:xfrm>
          <a:custGeom>
            <a:avLst/>
            <a:gdLst/>
            <a:ahLst/>
            <a:cxnLst/>
            <a:rect l="l" t="t" r="r" b="b"/>
            <a:pathLst>
              <a:path w="1102981" h="1434772">
                <a:moveTo>
                  <a:pt x="0" y="0"/>
                </a:moveTo>
                <a:lnTo>
                  <a:pt x="1102981" y="0"/>
                </a:lnTo>
                <a:lnTo>
                  <a:pt x="1102981" y="1434772"/>
                </a:lnTo>
                <a:lnTo>
                  <a:pt x="0" y="1434772"/>
                </a:lnTo>
                <a:lnTo>
                  <a:pt x="0" y="0"/>
                </a:lnTo>
                <a:close/>
              </a:path>
            </a:pathLst>
          </a:custGeom>
          <a:blipFill>
            <a:blip r:embed="rId24">
              <a:extLst>
                <a:ext uri="{96DAC541-7B7A-43D3-8B79-37D633B846F1}">
                  <asvg:svgBlip xmlns:asvg="http://schemas.microsoft.com/office/drawing/2016/SVG/main" r:embed="rId25"/>
                </a:ext>
              </a:extLst>
            </a:blip>
            <a:stretch>
              <a:fillRect/>
            </a:stretch>
          </a:blipFill>
        </p:spPr>
      </p:sp>
      <p:sp>
        <p:nvSpPr>
          <p:cNvPr id="14" name="Freeform 14"/>
          <p:cNvSpPr/>
          <p:nvPr/>
        </p:nvSpPr>
        <p:spPr>
          <a:xfrm>
            <a:off x="12936841" y="6501165"/>
            <a:ext cx="1265678" cy="1318414"/>
          </a:xfrm>
          <a:custGeom>
            <a:avLst/>
            <a:gdLst/>
            <a:ahLst/>
            <a:cxnLst/>
            <a:rect l="l" t="t" r="r" b="b"/>
            <a:pathLst>
              <a:path w="1265678" h="1318414">
                <a:moveTo>
                  <a:pt x="0" y="0"/>
                </a:moveTo>
                <a:lnTo>
                  <a:pt x="1265677" y="0"/>
                </a:lnTo>
                <a:lnTo>
                  <a:pt x="1265677" y="1318414"/>
                </a:lnTo>
                <a:lnTo>
                  <a:pt x="0" y="1318414"/>
                </a:lnTo>
                <a:lnTo>
                  <a:pt x="0" y="0"/>
                </a:lnTo>
                <a:close/>
              </a:path>
            </a:pathLst>
          </a:custGeom>
          <a:blipFill>
            <a:blip r:embed="rId26">
              <a:extLst>
                <a:ext uri="{96DAC541-7B7A-43D3-8B79-37D633B846F1}">
                  <asvg:svgBlip xmlns:asvg="http://schemas.microsoft.com/office/drawing/2016/SVG/main" r:embed="rId27"/>
                </a:ext>
              </a:extLst>
            </a:blip>
            <a:stretch>
              <a:fillRect/>
            </a:stretch>
          </a:blipFill>
        </p:spPr>
      </p:sp>
      <p:sp>
        <p:nvSpPr>
          <p:cNvPr id="15" name="Freeform 15"/>
          <p:cNvSpPr/>
          <p:nvPr/>
        </p:nvSpPr>
        <p:spPr>
          <a:xfrm>
            <a:off x="6829431" y="6641997"/>
            <a:ext cx="1081166" cy="1253526"/>
          </a:xfrm>
          <a:custGeom>
            <a:avLst/>
            <a:gdLst/>
            <a:ahLst/>
            <a:cxnLst/>
            <a:rect l="l" t="t" r="r" b="b"/>
            <a:pathLst>
              <a:path w="1081166" h="1253526">
                <a:moveTo>
                  <a:pt x="0" y="0"/>
                </a:moveTo>
                <a:lnTo>
                  <a:pt x="1081166" y="0"/>
                </a:lnTo>
                <a:lnTo>
                  <a:pt x="1081166" y="1253526"/>
                </a:lnTo>
                <a:lnTo>
                  <a:pt x="0" y="1253526"/>
                </a:lnTo>
                <a:lnTo>
                  <a:pt x="0" y="0"/>
                </a:lnTo>
                <a:close/>
              </a:path>
            </a:pathLst>
          </a:custGeom>
          <a:blipFill>
            <a:blip r:embed="rId28">
              <a:extLst>
                <a:ext uri="{96DAC541-7B7A-43D3-8B79-37D633B846F1}">
                  <asvg:svgBlip xmlns:asvg="http://schemas.microsoft.com/office/drawing/2016/SVG/main" r:embed="rId29"/>
                </a:ext>
              </a:extLst>
            </a:blip>
            <a:stretch>
              <a:fillRect/>
            </a:stretch>
          </a:blipFill>
        </p:spPr>
      </p:sp>
      <p:sp>
        <p:nvSpPr>
          <p:cNvPr id="16" name="Freeform 16"/>
          <p:cNvSpPr/>
          <p:nvPr/>
        </p:nvSpPr>
        <p:spPr>
          <a:xfrm>
            <a:off x="11685349" y="6513884"/>
            <a:ext cx="1130884" cy="1188840"/>
          </a:xfrm>
          <a:custGeom>
            <a:avLst/>
            <a:gdLst/>
            <a:ahLst/>
            <a:cxnLst/>
            <a:rect l="l" t="t" r="r" b="b"/>
            <a:pathLst>
              <a:path w="1130884" h="1188840">
                <a:moveTo>
                  <a:pt x="0" y="0"/>
                </a:moveTo>
                <a:lnTo>
                  <a:pt x="1130884" y="0"/>
                </a:lnTo>
                <a:lnTo>
                  <a:pt x="1130884" y="1188840"/>
                </a:lnTo>
                <a:lnTo>
                  <a:pt x="0" y="1188840"/>
                </a:lnTo>
                <a:lnTo>
                  <a:pt x="0" y="0"/>
                </a:lnTo>
                <a:close/>
              </a:path>
            </a:pathLst>
          </a:custGeom>
          <a:blipFill>
            <a:blip r:embed="rId30">
              <a:extLst>
                <a:ext uri="{96DAC541-7B7A-43D3-8B79-37D633B846F1}">
                  <asvg:svgBlip xmlns:asvg="http://schemas.microsoft.com/office/drawing/2016/SVG/main" r:embed="rId31"/>
                </a:ext>
              </a:extLst>
            </a:blip>
            <a:stretch>
              <a:fillRect/>
            </a:stretch>
          </a:blipFill>
        </p:spPr>
      </p:sp>
      <p:sp>
        <p:nvSpPr>
          <p:cNvPr id="17" name="Freeform 17"/>
          <p:cNvSpPr/>
          <p:nvPr/>
        </p:nvSpPr>
        <p:spPr>
          <a:xfrm>
            <a:off x="9399131" y="8319294"/>
            <a:ext cx="2442297" cy="543411"/>
          </a:xfrm>
          <a:custGeom>
            <a:avLst/>
            <a:gdLst/>
            <a:ahLst/>
            <a:cxnLst/>
            <a:rect l="l" t="t" r="r" b="b"/>
            <a:pathLst>
              <a:path w="2442297" h="543411">
                <a:moveTo>
                  <a:pt x="0" y="0"/>
                </a:moveTo>
                <a:lnTo>
                  <a:pt x="2442298" y="0"/>
                </a:lnTo>
                <a:lnTo>
                  <a:pt x="2442298" y="543412"/>
                </a:lnTo>
                <a:lnTo>
                  <a:pt x="0" y="543412"/>
                </a:lnTo>
                <a:lnTo>
                  <a:pt x="0" y="0"/>
                </a:lnTo>
                <a:close/>
              </a:path>
            </a:pathLst>
          </a:custGeom>
          <a:blipFill>
            <a:blip r:embed="rId32">
              <a:extLst>
                <a:ext uri="{96DAC541-7B7A-43D3-8B79-37D633B846F1}">
                  <asvg:svgBlip xmlns:asvg="http://schemas.microsoft.com/office/drawing/2016/SVG/main" r:embed="rId33"/>
                </a:ext>
              </a:extLst>
            </a:blip>
            <a:stretch>
              <a:fillRect/>
            </a:stretch>
          </a:blipFill>
        </p:spPr>
      </p:sp>
      <p:sp>
        <p:nvSpPr>
          <p:cNvPr id="18" name="Freeform 18"/>
          <p:cNvSpPr/>
          <p:nvPr/>
        </p:nvSpPr>
        <p:spPr>
          <a:xfrm>
            <a:off x="8342715" y="6551638"/>
            <a:ext cx="1056417" cy="1193691"/>
          </a:xfrm>
          <a:custGeom>
            <a:avLst/>
            <a:gdLst/>
            <a:ahLst/>
            <a:cxnLst/>
            <a:rect l="l" t="t" r="r" b="b"/>
            <a:pathLst>
              <a:path w="1056417" h="1193691">
                <a:moveTo>
                  <a:pt x="0" y="0"/>
                </a:moveTo>
                <a:lnTo>
                  <a:pt x="1056416" y="0"/>
                </a:lnTo>
                <a:lnTo>
                  <a:pt x="1056416" y="1193691"/>
                </a:lnTo>
                <a:lnTo>
                  <a:pt x="0" y="1193691"/>
                </a:lnTo>
                <a:lnTo>
                  <a:pt x="0" y="0"/>
                </a:lnTo>
                <a:close/>
              </a:path>
            </a:pathLst>
          </a:custGeom>
          <a:blipFill>
            <a:blip r:embed="rId34">
              <a:extLst>
                <a:ext uri="{96DAC541-7B7A-43D3-8B79-37D633B846F1}">
                  <asvg:svgBlip xmlns:asvg="http://schemas.microsoft.com/office/drawing/2016/SVG/main" r:embed="rId35"/>
                </a:ext>
              </a:extLst>
            </a:blip>
            <a:stretch>
              <a:fillRect/>
            </a:stretch>
          </a:blipFill>
        </p:spPr>
      </p:sp>
      <p:sp>
        <p:nvSpPr>
          <p:cNvPr id="19" name="Freeform 19"/>
          <p:cNvSpPr/>
          <p:nvPr/>
        </p:nvSpPr>
        <p:spPr>
          <a:xfrm>
            <a:off x="9801306" y="6685298"/>
            <a:ext cx="1720587" cy="916212"/>
          </a:xfrm>
          <a:custGeom>
            <a:avLst/>
            <a:gdLst/>
            <a:ahLst/>
            <a:cxnLst/>
            <a:rect l="l" t="t" r="r" b="b"/>
            <a:pathLst>
              <a:path w="1720587" h="916212">
                <a:moveTo>
                  <a:pt x="0" y="0"/>
                </a:moveTo>
                <a:lnTo>
                  <a:pt x="1720587" y="0"/>
                </a:lnTo>
                <a:lnTo>
                  <a:pt x="1720587" y="916213"/>
                </a:lnTo>
                <a:lnTo>
                  <a:pt x="0" y="916213"/>
                </a:lnTo>
                <a:lnTo>
                  <a:pt x="0" y="0"/>
                </a:lnTo>
                <a:close/>
              </a:path>
            </a:pathLst>
          </a:custGeom>
          <a:blipFill>
            <a:blip r:embed="rId36">
              <a:extLst>
                <a:ext uri="{96DAC541-7B7A-43D3-8B79-37D633B846F1}">
                  <asvg:svgBlip xmlns:asvg="http://schemas.microsoft.com/office/drawing/2016/SVG/main" r:embed="rId37"/>
                </a:ext>
              </a:extLst>
            </a:blip>
            <a:stretch>
              <a:fillRect/>
            </a:stretch>
          </a:blipFill>
        </p:spPr>
      </p:sp>
      <p:sp>
        <p:nvSpPr>
          <p:cNvPr id="20" name="TextBox 20"/>
          <p:cNvSpPr txBox="1"/>
          <p:nvPr/>
        </p:nvSpPr>
        <p:spPr>
          <a:xfrm>
            <a:off x="5723129" y="1368202"/>
            <a:ext cx="6841742" cy="892167"/>
          </a:xfrm>
          <a:prstGeom prst="rect">
            <a:avLst/>
          </a:prstGeom>
        </p:spPr>
        <p:txBody>
          <a:bodyPr lIns="0" tIns="0" rIns="0" bIns="0" rtlCol="0" anchor="t">
            <a:spAutoFit/>
          </a:bodyPr>
          <a:lstStyle/>
          <a:p>
            <a:pPr marL="0" lvl="0" indent="0" algn="ctr">
              <a:lnSpc>
                <a:spcPts val="7197"/>
              </a:lnSpc>
              <a:spcBef>
                <a:spcPct val="0"/>
              </a:spcBef>
            </a:pPr>
            <a:r>
              <a:rPr lang="en-US" sz="5712">
                <a:solidFill>
                  <a:srgbClr val="000000"/>
                </a:solidFill>
                <a:latin typeface="Bree Serif"/>
              </a:rPr>
              <a:t>Resource page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3" name="Group 3"/>
          <p:cNvGrpSpPr/>
          <p:nvPr/>
        </p:nvGrpSpPr>
        <p:grpSpPr>
          <a:xfrm>
            <a:off x="1648654" y="1485901"/>
            <a:ext cx="14990693" cy="7261220"/>
            <a:chOff x="0" y="0"/>
            <a:chExt cx="3948166" cy="1014104"/>
          </a:xfrm>
        </p:grpSpPr>
        <p:sp>
          <p:nvSpPr>
            <p:cNvPr id="4" name="Freeform 4"/>
            <p:cNvSpPr/>
            <p:nvPr/>
          </p:nvSpPr>
          <p:spPr>
            <a:xfrm>
              <a:off x="0" y="0"/>
              <a:ext cx="3948166" cy="1014104"/>
            </a:xfrm>
            <a:custGeom>
              <a:avLst/>
              <a:gdLst/>
              <a:ahLst/>
              <a:cxnLst/>
              <a:rect l="l" t="t" r="r" b="b"/>
              <a:pathLst>
                <a:path w="3948166" h="1014104">
                  <a:moveTo>
                    <a:pt x="0" y="0"/>
                  </a:moveTo>
                  <a:lnTo>
                    <a:pt x="3948166" y="0"/>
                  </a:lnTo>
                  <a:lnTo>
                    <a:pt x="3948166" y="1014104"/>
                  </a:lnTo>
                  <a:lnTo>
                    <a:pt x="0" y="1014104"/>
                  </a:lnTo>
                  <a:close/>
                </a:path>
              </a:pathLst>
            </a:custGeom>
            <a:solidFill>
              <a:srgbClr val="F2E982"/>
            </a:solidFill>
          </p:spPr>
        </p:sp>
        <p:sp>
          <p:nvSpPr>
            <p:cNvPr id="5" name="TextBox 5"/>
            <p:cNvSpPr txBox="1"/>
            <p:nvPr/>
          </p:nvSpPr>
          <p:spPr>
            <a:xfrm>
              <a:off x="0" y="-47625"/>
              <a:ext cx="3948166" cy="1061729"/>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2529400" y="1811512"/>
            <a:ext cx="13229200" cy="881198"/>
          </a:xfrm>
          <a:prstGeom prst="rect">
            <a:avLst/>
          </a:prstGeom>
        </p:spPr>
        <p:txBody>
          <a:bodyPr lIns="0" tIns="0" rIns="0" bIns="0" rtlCol="0" anchor="t">
            <a:spAutoFit/>
          </a:bodyPr>
          <a:lstStyle/>
          <a:p>
            <a:pPr marL="0" lvl="0" indent="0" algn="ctr">
              <a:lnSpc>
                <a:spcPts val="7065"/>
              </a:lnSpc>
              <a:spcBef>
                <a:spcPct val="0"/>
              </a:spcBef>
            </a:pPr>
            <a:r>
              <a:rPr lang="en-US" sz="5607" dirty="0">
                <a:solidFill>
                  <a:srgbClr val="000000"/>
                </a:solidFill>
                <a:latin typeface="Bree Serif"/>
              </a:rPr>
              <a:t>Outline</a:t>
            </a:r>
          </a:p>
        </p:txBody>
      </p:sp>
      <p:sp>
        <p:nvSpPr>
          <p:cNvPr id="7" name="TextBox 7"/>
          <p:cNvSpPr txBox="1"/>
          <p:nvPr/>
        </p:nvSpPr>
        <p:spPr>
          <a:xfrm>
            <a:off x="3200400" y="2778009"/>
            <a:ext cx="12279732" cy="5368393"/>
          </a:xfrm>
          <a:prstGeom prst="rect">
            <a:avLst/>
          </a:prstGeom>
        </p:spPr>
        <p:txBody>
          <a:bodyPr lIns="0" tIns="0" rIns="0" bIns="0" rtlCol="0" anchor="t">
            <a:spAutoFit/>
          </a:bodyPr>
          <a:lstStyle/>
          <a:p>
            <a:pPr algn="l"/>
            <a:endParaRPr lang="en-US" sz="4000" b="0" i="0" dirty="0">
              <a:effectLst/>
              <a:latin typeface="Söhne"/>
            </a:endParaRPr>
          </a:p>
          <a:p>
            <a:pPr algn="l">
              <a:buFont typeface="Arial" panose="020B0604020202020204" pitchFamily="34" charset="0"/>
              <a:buChar char="•"/>
            </a:pPr>
            <a:r>
              <a:rPr lang="en-US" sz="4000" b="0" i="0" dirty="0">
                <a:effectLst/>
                <a:latin typeface="Söhne"/>
              </a:rPr>
              <a:t>Problem Description</a:t>
            </a:r>
          </a:p>
          <a:p>
            <a:pPr algn="l">
              <a:buFont typeface="Arial" panose="020B0604020202020204" pitchFamily="34" charset="0"/>
              <a:buChar char="•"/>
            </a:pPr>
            <a:r>
              <a:rPr lang="en-US" sz="4000" b="0" i="0" dirty="0">
                <a:effectLst/>
                <a:latin typeface="Söhne"/>
              </a:rPr>
              <a:t>Data Overview</a:t>
            </a:r>
          </a:p>
          <a:p>
            <a:pPr algn="l">
              <a:buFont typeface="Arial" panose="020B0604020202020204" pitchFamily="34" charset="0"/>
              <a:buChar char="•"/>
            </a:pPr>
            <a:r>
              <a:rPr lang="en-US" sz="4000" dirty="0">
                <a:latin typeface="Söhne"/>
              </a:rPr>
              <a:t>The Role of Gradient decent method</a:t>
            </a:r>
            <a:endParaRPr lang="en-US" sz="4000" b="0" i="0" dirty="0">
              <a:effectLst/>
              <a:latin typeface="Söhne"/>
            </a:endParaRPr>
          </a:p>
          <a:p>
            <a:pPr algn="l">
              <a:buFont typeface="Arial" panose="020B0604020202020204" pitchFamily="34" charset="0"/>
              <a:buChar char="•"/>
            </a:pPr>
            <a:r>
              <a:rPr lang="en-US" sz="4000" b="0" i="0" dirty="0">
                <a:effectLst/>
                <a:latin typeface="Söhne"/>
              </a:rPr>
              <a:t>Proposed Approach</a:t>
            </a:r>
          </a:p>
          <a:p>
            <a:pPr algn="l">
              <a:buFont typeface="Arial" panose="020B0604020202020204" pitchFamily="34" charset="0"/>
              <a:buChar char="•"/>
            </a:pPr>
            <a:r>
              <a:rPr lang="en-US" sz="4000" b="0" i="0" dirty="0">
                <a:effectLst/>
                <a:latin typeface="Söhne"/>
              </a:rPr>
              <a:t>Results and Discussions</a:t>
            </a:r>
          </a:p>
          <a:p>
            <a:pPr algn="l">
              <a:buFont typeface="Arial" panose="020B0604020202020204" pitchFamily="34" charset="0"/>
              <a:buChar char="•"/>
            </a:pPr>
            <a:r>
              <a:rPr lang="en-US" sz="4000" b="0" i="0" dirty="0">
                <a:effectLst/>
                <a:latin typeface="Söhne"/>
              </a:rPr>
              <a:t>Conclusion</a:t>
            </a:r>
          </a:p>
          <a:p>
            <a:pPr algn="l">
              <a:buFont typeface="Arial" panose="020B0604020202020204" pitchFamily="34" charset="0"/>
              <a:buChar char="•"/>
            </a:pPr>
            <a:r>
              <a:rPr lang="en-US" sz="4000" b="0" i="0" dirty="0">
                <a:effectLst/>
                <a:latin typeface="Söhne"/>
              </a:rPr>
              <a:t>Avenues of Future Work</a:t>
            </a:r>
          </a:p>
          <a:p>
            <a:pPr marL="0" lvl="0" indent="0" algn="ctr">
              <a:lnSpc>
                <a:spcPts val="3724"/>
              </a:lnSpc>
              <a:spcBef>
                <a:spcPct val="0"/>
              </a:spcBef>
            </a:pPr>
            <a:endParaRPr lang="en-US" sz="2660" u="none" strike="noStrike" spc="-53" dirty="0">
              <a:solidFill>
                <a:srgbClr val="000000"/>
              </a:solidFill>
              <a:latin typeface="Canva Sans"/>
            </a:endParaRPr>
          </a:p>
        </p:txBody>
      </p:sp>
      <p:sp>
        <p:nvSpPr>
          <p:cNvPr id="8" name="Freeform 8"/>
          <p:cNvSpPr/>
          <p:nvPr/>
        </p:nvSpPr>
        <p:spPr>
          <a:xfrm>
            <a:off x="13022449" y="8323956"/>
            <a:ext cx="3126366" cy="746420"/>
          </a:xfrm>
          <a:custGeom>
            <a:avLst/>
            <a:gdLst/>
            <a:ahLst/>
            <a:cxnLst/>
            <a:rect l="l" t="t" r="r" b="b"/>
            <a:pathLst>
              <a:path w="3126366" h="746420">
                <a:moveTo>
                  <a:pt x="0" y="0"/>
                </a:moveTo>
                <a:lnTo>
                  <a:pt x="3126366" y="0"/>
                </a:lnTo>
                <a:lnTo>
                  <a:pt x="3126366" y="746419"/>
                </a:lnTo>
                <a:lnTo>
                  <a:pt x="0" y="7464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028700" y="8423865"/>
            <a:ext cx="4879321" cy="646510"/>
          </a:xfrm>
          <a:custGeom>
            <a:avLst/>
            <a:gdLst/>
            <a:ahLst/>
            <a:cxnLst/>
            <a:rect l="l" t="t" r="r" b="b"/>
            <a:pathLst>
              <a:path w="4879321" h="646510">
                <a:moveTo>
                  <a:pt x="0" y="0"/>
                </a:moveTo>
                <a:lnTo>
                  <a:pt x="4879321" y="0"/>
                </a:lnTo>
                <a:lnTo>
                  <a:pt x="4879321" y="646510"/>
                </a:lnTo>
                <a:lnTo>
                  <a:pt x="0" y="6465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rot="-71411">
            <a:off x="-903899" y="-765104"/>
            <a:ext cx="8619456" cy="2068670"/>
          </a:xfrm>
          <a:custGeom>
            <a:avLst/>
            <a:gdLst/>
            <a:ahLst/>
            <a:cxnLst/>
            <a:rect l="l" t="t" r="r" b="b"/>
            <a:pathLst>
              <a:path w="8619456" h="2068670">
                <a:moveTo>
                  <a:pt x="0" y="0"/>
                </a:moveTo>
                <a:lnTo>
                  <a:pt x="8619457" y="0"/>
                </a:lnTo>
                <a:lnTo>
                  <a:pt x="8619457" y="2068669"/>
                </a:lnTo>
                <a:lnTo>
                  <a:pt x="0" y="20686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9923104">
            <a:off x="7354690" y="7931948"/>
            <a:ext cx="3578619" cy="3502574"/>
          </a:xfrm>
          <a:custGeom>
            <a:avLst/>
            <a:gdLst/>
            <a:ahLst/>
            <a:cxnLst/>
            <a:rect l="l" t="t" r="r" b="b"/>
            <a:pathLst>
              <a:path w="3578619" h="3502574">
                <a:moveTo>
                  <a:pt x="0" y="0"/>
                </a:moveTo>
                <a:lnTo>
                  <a:pt x="3578619" y="0"/>
                </a:lnTo>
                <a:lnTo>
                  <a:pt x="3578619" y="3502574"/>
                </a:lnTo>
                <a:lnTo>
                  <a:pt x="0" y="35025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1837732" y="1671720"/>
            <a:ext cx="11421067" cy="1409553"/>
          </a:xfrm>
          <a:prstGeom prst="rect">
            <a:avLst/>
          </a:prstGeom>
        </p:spPr>
        <p:txBody>
          <a:bodyPr wrap="square" lIns="0" tIns="0" rIns="0" bIns="0" rtlCol="0" anchor="t">
            <a:spAutoFit/>
          </a:bodyPr>
          <a:lstStyle/>
          <a:p>
            <a:pPr marL="0" lvl="0" indent="0">
              <a:lnSpc>
                <a:spcPts val="11628"/>
              </a:lnSpc>
              <a:spcBef>
                <a:spcPct val="0"/>
              </a:spcBef>
            </a:pPr>
            <a:r>
              <a:rPr lang="en-US" sz="9228" dirty="0">
                <a:solidFill>
                  <a:srgbClr val="000000"/>
                </a:solidFill>
                <a:latin typeface="Bree Serif"/>
              </a:rPr>
              <a:t>Problem Description</a:t>
            </a:r>
          </a:p>
        </p:txBody>
      </p:sp>
      <p:sp>
        <p:nvSpPr>
          <p:cNvPr id="7" name="TextBox 7"/>
          <p:cNvSpPr txBox="1"/>
          <p:nvPr/>
        </p:nvSpPr>
        <p:spPr>
          <a:xfrm>
            <a:off x="1724783" y="3453398"/>
            <a:ext cx="12372217" cy="844462"/>
          </a:xfrm>
          <a:prstGeom prst="rect">
            <a:avLst/>
          </a:prstGeom>
        </p:spPr>
        <p:txBody>
          <a:bodyPr wrap="square" lIns="0" tIns="0" rIns="0" bIns="0" rtlCol="0" anchor="t">
            <a:spAutoFit/>
          </a:bodyPr>
          <a:lstStyle/>
          <a:p>
            <a:pPr marL="531235" lvl="1" indent="-265618">
              <a:lnSpc>
                <a:spcPts val="3444"/>
              </a:lnSpc>
              <a:buFont typeface="Arial"/>
              <a:buChar char="•"/>
            </a:pPr>
            <a:r>
              <a:rPr lang="en-US" sz="2460" u="none" strike="noStrike" spc="-49" dirty="0">
                <a:solidFill>
                  <a:srgbClr val="000000"/>
                </a:solidFill>
                <a:latin typeface="Canva Sans"/>
              </a:rPr>
              <a:t>Use the Gradient Descent method to build a model that can predict the net hourly electrical energy output of Combined Cycle Power Plants.</a:t>
            </a:r>
          </a:p>
        </p:txBody>
      </p:sp>
      <p:sp>
        <p:nvSpPr>
          <p:cNvPr id="8" name="Freeform 8"/>
          <p:cNvSpPr/>
          <p:nvPr/>
        </p:nvSpPr>
        <p:spPr>
          <a:xfrm>
            <a:off x="13666569" y="6595243"/>
            <a:ext cx="7570279" cy="4494853"/>
          </a:xfrm>
          <a:custGeom>
            <a:avLst/>
            <a:gdLst/>
            <a:ahLst/>
            <a:cxnLst/>
            <a:rect l="l" t="t" r="r" b="b"/>
            <a:pathLst>
              <a:path w="7570279" h="4494853">
                <a:moveTo>
                  <a:pt x="0" y="0"/>
                </a:moveTo>
                <a:lnTo>
                  <a:pt x="7570279" y="0"/>
                </a:lnTo>
                <a:lnTo>
                  <a:pt x="7570279" y="4494853"/>
                </a:lnTo>
                <a:lnTo>
                  <a:pt x="0" y="449485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TextBox 9"/>
          <p:cNvSpPr txBox="1"/>
          <p:nvPr/>
        </p:nvSpPr>
        <p:spPr>
          <a:xfrm>
            <a:off x="1724783" y="4815813"/>
            <a:ext cx="11941786" cy="3896580"/>
          </a:xfrm>
          <a:prstGeom prst="rect">
            <a:avLst/>
          </a:prstGeom>
        </p:spPr>
        <p:txBody>
          <a:bodyPr wrap="square" lIns="0" tIns="0" rIns="0" bIns="0" rtlCol="0" anchor="t">
            <a:spAutoFit/>
          </a:bodyPr>
          <a:lstStyle/>
          <a:p>
            <a:pPr marL="531235" lvl="1" indent="-265618">
              <a:lnSpc>
                <a:spcPts val="3444"/>
              </a:lnSpc>
              <a:buFont typeface="Arial"/>
              <a:buChar char="•"/>
            </a:pPr>
            <a:r>
              <a:rPr lang="en-US" sz="2460" spc="-49" dirty="0">
                <a:solidFill>
                  <a:srgbClr val="000000"/>
                </a:solidFill>
                <a:latin typeface="Canva Sans"/>
              </a:rPr>
              <a:t>T</a:t>
            </a:r>
            <a:r>
              <a:rPr lang="en-US" sz="2460" u="none" strike="noStrike" spc="-49" dirty="0">
                <a:solidFill>
                  <a:srgbClr val="000000"/>
                </a:solidFill>
                <a:latin typeface="Canva Sans"/>
              </a:rPr>
              <a:t>he dataset from a Combined Cycle Power Plant. This dataset comprises hourly measurements from various ambient sensors around the plant, capturing key variables such as temperature, pressure, humidity, and exhaust vacuum. Each data point represents the average ambient conditions over an hour, totaling 9568 observations spanning six years of operation from 2006 to 2011..</a:t>
            </a:r>
          </a:p>
          <a:p>
            <a:pPr marL="531235" lvl="1" indent="-265618">
              <a:lnSpc>
                <a:spcPts val="3444"/>
              </a:lnSpc>
              <a:buFont typeface="Arial"/>
              <a:buChar char="•"/>
            </a:pPr>
            <a:r>
              <a:rPr lang="en-US" sz="2460" u="none" strike="noStrike" spc="-49" dirty="0">
                <a:solidFill>
                  <a:srgbClr val="000000"/>
                </a:solidFill>
                <a:latin typeface="Canva Sans"/>
              </a:rPr>
              <a:t>Importance- The decisions you make, guided by our predictive model, directly influence how much electrical energy the plant will generate in the upcoming hour.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10" name="Freeform 10"/>
          <p:cNvSpPr/>
          <p:nvPr/>
        </p:nvSpPr>
        <p:spPr>
          <a:xfrm rot="-305773">
            <a:off x="8334888" y="8496417"/>
            <a:ext cx="11482143" cy="2755714"/>
          </a:xfrm>
          <a:custGeom>
            <a:avLst/>
            <a:gdLst/>
            <a:ahLst/>
            <a:cxnLst/>
            <a:rect l="l" t="t" r="r" b="b"/>
            <a:pathLst>
              <a:path w="11482143" h="2755714">
                <a:moveTo>
                  <a:pt x="0" y="0"/>
                </a:moveTo>
                <a:lnTo>
                  <a:pt x="11482142" y="0"/>
                </a:lnTo>
                <a:lnTo>
                  <a:pt x="11482142" y="2755714"/>
                </a:lnTo>
                <a:lnTo>
                  <a:pt x="0" y="27557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2016430" y="-3470332"/>
            <a:ext cx="7570279" cy="4494853"/>
          </a:xfrm>
          <a:custGeom>
            <a:avLst/>
            <a:gdLst/>
            <a:ahLst/>
            <a:cxnLst/>
            <a:rect l="l" t="t" r="r" b="b"/>
            <a:pathLst>
              <a:path w="7570279" h="4494853">
                <a:moveTo>
                  <a:pt x="0" y="0"/>
                </a:moveTo>
                <a:lnTo>
                  <a:pt x="7570279" y="0"/>
                </a:lnTo>
                <a:lnTo>
                  <a:pt x="7570279" y="4494853"/>
                </a:lnTo>
                <a:lnTo>
                  <a:pt x="0" y="4494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3929347" y="1875214"/>
            <a:ext cx="10429305" cy="944857"/>
          </a:xfrm>
          <a:prstGeom prst="rect">
            <a:avLst/>
          </a:prstGeom>
        </p:spPr>
        <p:txBody>
          <a:bodyPr lIns="0" tIns="0" rIns="0" bIns="0" rtlCol="0" anchor="t">
            <a:spAutoFit/>
          </a:bodyPr>
          <a:lstStyle/>
          <a:p>
            <a:pPr marL="0" lvl="0" indent="0" algn="ctr">
              <a:lnSpc>
                <a:spcPts val="7563"/>
              </a:lnSpc>
              <a:spcBef>
                <a:spcPct val="0"/>
              </a:spcBef>
            </a:pPr>
            <a:r>
              <a:rPr lang="en-US" sz="6002" dirty="0">
                <a:solidFill>
                  <a:srgbClr val="000000"/>
                </a:solidFill>
                <a:latin typeface="Bree Serif"/>
              </a:rPr>
              <a:t>Data Overview</a:t>
            </a:r>
          </a:p>
        </p:txBody>
      </p:sp>
      <p:sp>
        <p:nvSpPr>
          <p:cNvPr id="14" name="TextBox 14"/>
          <p:cNvSpPr txBox="1"/>
          <p:nvPr/>
        </p:nvSpPr>
        <p:spPr>
          <a:xfrm>
            <a:off x="2656512" y="3296584"/>
            <a:ext cx="13116888" cy="4821128"/>
          </a:xfrm>
          <a:prstGeom prst="rect">
            <a:avLst/>
          </a:prstGeom>
        </p:spPr>
        <p:txBody>
          <a:bodyPr wrap="square" lIns="0" tIns="0" rIns="0" bIns="0" rtlCol="0" anchor="t">
            <a:spAutoFit/>
          </a:bodyPr>
          <a:lstStyle/>
          <a:p>
            <a:pPr algn="ctr">
              <a:lnSpc>
                <a:spcPts val="2870"/>
              </a:lnSpc>
            </a:pPr>
            <a:r>
              <a:rPr lang="en-US" sz="2400" u="none" strike="noStrike" spc="-41" dirty="0">
                <a:solidFill>
                  <a:srgbClr val="000000"/>
                </a:solidFill>
                <a:latin typeface="Canva Sans"/>
              </a:rPr>
              <a:t>Attribute Information:</a:t>
            </a:r>
          </a:p>
          <a:p>
            <a:pPr algn="ctr">
              <a:lnSpc>
                <a:spcPts val="2870"/>
              </a:lnSpc>
            </a:pPr>
            <a:endParaRPr lang="en-US" sz="2400" u="none" strike="noStrike" spc="-41" dirty="0">
              <a:solidFill>
                <a:srgbClr val="000000"/>
              </a:solidFill>
              <a:latin typeface="Canva Sans"/>
            </a:endParaRPr>
          </a:p>
          <a:p>
            <a:pPr algn="ctr">
              <a:lnSpc>
                <a:spcPts val="2870"/>
              </a:lnSpc>
            </a:pPr>
            <a:r>
              <a:rPr lang="en-US" sz="2400" u="none" strike="noStrike" spc="-41" dirty="0">
                <a:solidFill>
                  <a:srgbClr val="000000"/>
                </a:solidFill>
                <a:latin typeface="Canva Sans"/>
              </a:rPr>
              <a:t>Features consist of hourly average ambient variables </a:t>
            </a:r>
          </a:p>
          <a:p>
            <a:pPr algn="ctr">
              <a:lnSpc>
                <a:spcPts val="2870"/>
              </a:lnSpc>
            </a:pPr>
            <a:r>
              <a:rPr lang="en-US" sz="2400" u="none" strike="noStrike" spc="-41" dirty="0">
                <a:solidFill>
                  <a:srgbClr val="000000"/>
                </a:solidFill>
                <a:latin typeface="Canva Sans"/>
              </a:rPr>
              <a:t>- Temperature (T) in the range 1.81°C and 37.11°C,</a:t>
            </a:r>
          </a:p>
          <a:p>
            <a:pPr algn="ctr">
              <a:lnSpc>
                <a:spcPts val="2870"/>
              </a:lnSpc>
            </a:pPr>
            <a:r>
              <a:rPr lang="en-US" sz="2400" u="none" strike="noStrike" spc="-41" dirty="0">
                <a:solidFill>
                  <a:srgbClr val="000000"/>
                </a:solidFill>
                <a:latin typeface="Canva Sans"/>
              </a:rPr>
              <a:t>	       - Ambient Pressure (AP) in the range 992.89-1033.30 </a:t>
            </a:r>
            <a:r>
              <a:rPr lang="en-US" sz="2400" u="none" strike="noStrike" spc="-41" dirty="0" err="1">
                <a:solidFill>
                  <a:srgbClr val="000000"/>
                </a:solidFill>
                <a:latin typeface="Canva Sans"/>
              </a:rPr>
              <a:t>milibar</a:t>
            </a:r>
            <a:r>
              <a:rPr lang="en-US" sz="2400" u="none" strike="noStrike" spc="-41" dirty="0">
                <a:solidFill>
                  <a:srgbClr val="000000"/>
                </a:solidFill>
                <a:latin typeface="Canva Sans"/>
              </a:rPr>
              <a:t>,</a:t>
            </a:r>
          </a:p>
          <a:p>
            <a:pPr algn="ctr">
              <a:lnSpc>
                <a:spcPts val="2870"/>
              </a:lnSpc>
            </a:pPr>
            <a:r>
              <a:rPr lang="en-US" sz="2400" spc="-41" dirty="0">
                <a:solidFill>
                  <a:srgbClr val="000000"/>
                </a:solidFill>
                <a:latin typeface="Canva Sans"/>
              </a:rPr>
              <a:t>             </a:t>
            </a:r>
            <a:r>
              <a:rPr lang="en-US" sz="2400" u="none" strike="noStrike" spc="-41" dirty="0">
                <a:solidFill>
                  <a:srgbClr val="000000"/>
                </a:solidFill>
                <a:latin typeface="Canva Sans"/>
              </a:rPr>
              <a:t>- Relative Humidity (RH) in the range 25.56% to 100.16%</a:t>
            </a:r>
          </a:p>
          <a:p>
            <a:pPr algn="ctr">
              <a:lnSpc>
                <a:spcPts val="2870"/>
              </a:lnSpc>
            </a:pPr>
            <a:r>
              <a:rPr lang="en-US" sz="2400" u="none" strike="noStrike" spc="-41" dirty="0">
                <a:solidFill>
                  <a:srgbClr val="000000"/>
                </a:solidFill>
                <a:latin typeface="Canva Sans"/>
              </a:rPr>
              <a:t>      - Exhaust Vacuum (V) in the range 25.36-81.56 cm Hg</a:t>
            </a:r>
          </a:p>
          <a:p>
            <a:pPr algn="ctr">
              <a:lnSpc>
                <a:spcPts val="2870"/>
              </a:lnSpc>
            </a:pPr>
            <a:r>
              <a:rPr lang="en-US" sz="2400" u="none" strike="noStrike" spc="-41" dirty="0">
                <a:solidFill>
                  <a:srgbClr val="000000"/>
                </a:solidFill>
                <a:latin typeface="Canva Sans"/>
              </a:rPr>
              <a:t>                      - Net hourly electrical energy output (EP) 420.26-495.76 MW</a:t>
            </a:r>
          </a:p>
          <a:p>
            <a:pPr algn="ctr">
              <a:lnSpc>
                <a:spcPts val="2870"/>
              </a:lnSpc>
            </a:pPr>
            <a:r>
              <a:rPr lang="en-US" sz="2400" u="none" strike="noStrike" spc="-41" dirty="0">
                <a:solidFill>
                  <a:srgbClr val="000000"/>
                </a:solidFill>
                <a:latin typeface="Canva Sans"/>
              </a:rPr>
              <a:t>The averages are taken from various sensors located around the plant that record the ambient </a:t>
            </a:r>
          </a:p>
          <a:p>
            <a:pPr algn="ctr">
              <a:lnSpc>
                <a:spcPts val="2870"/>
              </a:lnSpc>
            </a:pPr>
            <a:r>
              <a:rPr lang="en-US" sz="2400" u="none" strike="noStrike" spc="-41" dirty="0">
                <a:solidFill>
                  <a:srgbClr val="000000"/>
                </a:solidFill>
                <a:latin typeface="Canva Sans"/>
              </a:rPr>
              <a:t>variables every second. The variables are given without normalization.</a:t>
            </a:r>
          </a:p>
          <a:p>
            <a:pPr algn="ctr">
              <a:lnSpc>
                <a:spcPts val="2870"/>
              </a:lnSpc>
            </a:pPr>
            <a:endParaRPr lang="en-US" sz="2400" spc="-41" dirty="0">
              <a:solidFill>
                <a:srgbClr val="000000"/>
              </a:solidFill>
              <a:latin typeface="Canva Sans"/>
            </a:endParaRPr>
          </a:p>
          <a:p>
            <a:pPr algn="ctr">
              <a:lnSpc>
                <a:spcPts val="2870"/>
              </a:lnSpc>
            </a:pPr>
            <a:r>
              <a:rPr lang="en-US" sz="2400" spc="-41" dirty="0">
                <a:solidFill>
                  <a:srgbClr val="000000"/>
                </a:solidFill>
                <a:latin typeface="Canva Sans"/>
              </a:rPr>
              <a:t>We have two dataset one is train and other is test dataset.</a:t>
            </a:r>
            <a:endParaRPr lang="en-US" sz="2400" u="none" strike="noStrike" spc="-41" dirty="0">
              <a:solidFill>
                <a:srgbClr val="000000"/>
              </a:solidFill>
              <a:latin typeface="Canv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2344400" y="5138057"/>
            <a:ext cx="13714678" cy="12168660"/>
          </a:xfrm>
          <a:custGeom>
            <a:avLst/>
            <a:gdLst/>
            <a:ahLst/>
            <a:cxnLst/>
            <a:rect l="l" t="t" r="r" b="b"/>
            <a:pathLst>
              <a:path w="13714678" h="12168660">
                <a:moveTo>
                  <a:pt x="0" y="0"/>
                </a:moveTo>
                <a:lnTo>
                  <a:pt x="13714678" y="0"/>
                </a:lnTo>
                <a:lnTo>
                  <a:pt x="13714678" y="12168660"/>
                </a:lnTo>
                <a:lnTo>
                  <a:pt x="0" y="121686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964896" y="1623973"/>
            <a:ext cx="12589304" cy="920637"/>
          </a:xfrm>
          <a:prstGeom prst="rect">
            <a:avLst/>
          </a:prstGeom>
        </p:spPr>
        <p:txBody>
          <a:bodyPr wrap="square" lIns="0" tIns="0" rIns="0" bIns="0" rtlCol="0" anchor="t">
            <a:spAutoFit/>
          </a:bodyPr>
          <a:lstStyle/>
          <a:p>
            <a:pPr marL="0" lvl="0" indent="0">
              <a:lnSpc>
                <a:spcPts val="7391"/>
              </a:lnSpc>
              <a:spcBef>
                <a:spcPct val="0"/>
              </a:spcBef>
            </a:pPr>
            <a:r>
              <a:rPr lang="en-US" sz="5866" dirty="0">
                <a:solidFill>
                  <a:srgbClr val="000000"/>
                </a:solidFill>
                <a:latin typeface="Bree Serif"/>
              </a:rPr>
              <a:t>The role of Gradient Decent method </a:t>
            </a:r>
          </a:p>
        </p:txBody>
      </p:sp>
      <p:sp>
        <p:nvSpPr>
          <p:cNvPr id="8" name="TextBox 8"/>
          <p:cNvSpPr txBox="1"/>
          <p:nvPr/>
        </p:nvSpPr>
        <p:spPr>
          <a:xfrm>
            <a:off x="1964896" y="3390900"/>
            <a:ext cx="9998504" cy="5494902"/>
          </a:xfrm>
          <a:prstGeom prst="rect">
            <a:avLst/>
          </a:prstGeom>
        </p:spPr>
        <p:txBody>
          <a:bodyPr wrap="square" lIns="0" tIns="0" rIns="0" bIns="0" rtlCol="0" anchor="t">
            <a:spAutoFit/>
          </a:bodyPr>
          <a:lstStyle/>
          <a:p>
            <a:pPr algn="just"/>
            <a:r>
              <a:rPr lang="en-US" sz="2400" b="0" i="0" dirty="0">
                <a:solidFill>
                  <a:srgbClr val="333333"/>
                </a:solidFill>
                <a:effectLst/>
                <a:latin typeface="inter-regular"/>
              </a:rPr>
              <a:t>Gradient Descent is known as one of the most commonly used optimization algorithms to train machine learning models by means of minimizing errors between actual and expected results. Further, gradient descent is also used to train Neural Networks.</a:t>
            </a:r>
          </a:p>
          <a:p>
            <a:pPr algn="just"/>
            <a:r>
              <a:rPr lang="en-US" sz="2400" b="0" i="0" dirty="0">
                <a:solidFill>
                  <a:srgbClr val="333333"/>
                </a:solidFill>
                <a:effectLst/>
                <a:latin typeface="inter-regular"/>
              </a:rPr>
              <a:t>In mathematical terminology, Optimization algorithm refers to the task of minimizing/maximizing an objective function f(x) parameterized by x. Similarly, in machine learning, optimization is the task of minimizing the cost function parameterized by the model's parameters. The main objective of gradient descent is to minimize the convex function using iteration of parameter updates. Once these machine learning models are optimized, these models can be used as powerful tools for Artificial Intelligence and various computer science applications.</a:t>
            </a:r>
          </a:p>
          <a:p>
            <a:pPr algn="just"/>
            <a:r>
              <a:rPr lang="en-US" sz="2400" b="0" i="0" dirty="0">
                <a:solidFill>
                  <a:srgbClr val="333333"/>
                </a:solidFill>
                <a:effectLst/>
                <a:latin typeface="inter-regular"/>
              </a:rPr>
              <a:t>In our case, it's like our compass, guiding the model to the optimal set of parameters that result in the most accurate predictions</a:t>
            </a:r>
          </a:p>
          <a:p>
            <a:pPr>
              <a:lnSpc>
                <a:spcPts val="2730"/>
              </a:lnSpc>
            </a:pPr>
            <a:endParaRPr lang="en-US" sz="1950" u="none" strike="noStrike" spc="-39" dirty="0">
              <a:solidFill>
                <a:srgbClr val="000000"/>
              </a:solidFill>
              <a:latin typeface="Canva Sans"/>
            </a:endParaRPr>
          </a:p>
        </p:txBody>
      </p:sp>
      <p:sp>
        <p:nvSpPr>
          <p:cNvPr id="14" name="TextBox 14"/>
          <p:cNvSpPr txBox="1"/>
          <p:nvPr/>
        </p:nvSpPr>
        <p:spPr>
          <a:xfrm>
            <a:off x="2659672" y="7423473"/>
            <a:ext cx="7055281" cy="324256"/>
          </a:xfrm>
          <a:prstGeom prst="rect">
            <a:avLst/>
          </a:prstGeom>
        </p:spPr>
        <p:txBody>
          <a:bodyPr lIns="0" tIns="0" rIns="0" bIns="0" rtlCol="0" anchor="t">
            <a:spAutoFit/>
          </a:bodyPr>
          <a:lstStyle/>
          <a:p>
            <a:pPr>
              <a:lnSpc>
                <a:spcPts val="2730"/>
              </a:lnSpc>
            </a:pPr>
            <a:r>
              <a:rPr lang="en-US" sz="1950" u="none" strike="noStrike" spc="-39" dirty="0">
                <a:solidFill>
                  <a:srgbClr val="000000"/>
                </a:solidFill>
                <a:latin typeface="Canva Sans"/>
              </a:rPr>
              <a:t>.</a:t>
            </a:r>
          </a:p>
        </p:txBody>
      </p:sp>
      <p:sp>
        <p:nvSpPr>
          <p:cNvPr id="16" name="Freeform 16"/>
          <p:cNvSpPr/>
          <p:nvPr/>
        </p:nvSpPr>
        <p:spPr>
          <a:xfrm rot="-305773">
            <a:off x="14222719" y="9497597"/>
            <a:ext cx="5445992" cy="1307038"/>
          </a:xfrm>
          <a:custGeom>
            <a:avLst/>
            <a:gdLst/>
            <a:ahLst/>
            <a:cxnLst/>
            <a:rect l="l" t="t" r="r" b="b"/>
            <a:pathLst>
              <a:path w="5445992" h="1307038">
                <a:moveTo>
                  <a:pt x="0" y="0"/>
                </a:moveTo>
                <a:lnTo>
                  <a:pt x="5445992" y="0"/>
                </a:lnTo>
                <a:lnTo>
                  <a:pt x="5445992" y="1307038"/>
                </a:lnTo>
                <a:lnTo>
                  <a:pt x="0" y="13070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17"/>
          <p:cNvSpPr/>
          <p:nvPr/>
        </p:nvSpPr>
        <p:spPr>
          <a:xfrm rot="-305773">
            <a:off x="-597966" y="-434062"/>
            <a:ext cx="5445992" cy="1307038"/>
          </a:xfrm>
          <a:custGeom>
            <a:avLst/>
            <a:gdLst/>
            <a:ahLst/>
            <a:cxnLst/>
            <a:rect l="l" t="t" r="r" b="b"/>
            <a:pathLst>
              <a:path w="5445992" h="1307038">
                <a:moveTo>
                  <a:pt x="0" y="0"/>
                </a:moveTo>
                <a:lnTo>
                  <a:pt x="5445991" y="0"/>
                </a:lnTo>
                <a:lnTo>
                  <a:pt x="5445991" y="1307038"/>
                </a:lnTo>
                <a:lnTo>
                  <a:pt x="0" y="13070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4" name="TextBox 4"/>
          <p:cNvSpPr txBox="1"/>
          <p:nvPr/>
        </p:nvSpPr>
        <p:spPr>
          <a:xfrm>
            <a:off x="4633146" y="1587823"/>
            <a:ext cx="9021707" cy="981441"/>
          </a:xfrm>
          <a:prstGeom prst="rect">
            <a:avLst/>
          </a:prstGeom>
        </p:spPr>
        <p:txBody>
          <a:bodyPr lIns="0" tIns="0" rIns="0" bIns="0" rtlCol="0" anchor="t">
            <a:spAutoFit/>
          </a:bodyPr>
          <a:lstStyle/>
          <a:p>
            <a:pPr marL="0" lvl="0" indent="0" algn="ctr">
              <a:lnSpc>
                <a:spcPts val="7814"/>
              </a:lnSpc>
              <a:spcBef>
                <a:spcPct val="0"/>
              </a:spcBef>
            </a:pPr>
            <a:r>
              <a:rPr lang="en-US" sz="6201" dirty="0">
                <a:solidFill>
                  <a:srgbClr val="000000"/>
                </a:solidFill>
                <a:latin typeface="Bree Serif"/>
              </a:rPr>
              <a:t>Proposed Approach</a:t>
            </a:r>
          </a:p>
        </p:txBody>
      </p:sp>
      <p:sp>
        <p:nvSpPr>
          <p:cNvPr id="6" name="TextBox 6"/>
          <p:cNvSpPr txBox="1"/>
          <p:nvPr/>
        </p:nvSpPr>
        <p:spPr>
          <a:xfrm>
            <a:off x="2514600" y="3158416"/>
            <a:ext cx="12855446" cy="5886227"/>
          </a:xfrm>
          <a:prstGeom prst="rect">
            <a:avLst/>
          </a:prstGeom>
        </p:spPr>
        <p:txBody>
          <a:bodyPr wrap="square" lIns="0" tIns="0" rIns="0" bIns="0" rtlCol="0" anchor="t">
            <a:spAutoFit/>
          </a:bodyPr>
          <a:lstStyle/>
          <a:p>
            <a:pPr algn="ctr">
              <a:lnSpc>
                <a:spcPts val="2730"/>
              </a:lnSpc>
            </a:pPr>
            <a:r>
              <a:rPr lang="en-US" sz="2400" u="none" strike="noStrike" spc="-39" dirty="0">
                <a:solidFill>
                  <a:srgbClr val="000000"/>
                </a:solidFill>
                <a:latin typeface="Canva Sans"/>
              </a:rPr>
              <a:t>Our Approach: The backbone of our methodology lies in the utilization of optimization methods, primarily Gradient Descent or Conjugate Gradient Descent. These techniques serve as the backbone of our journey toward fine-tuning model parameters for accurate predictions. They act as the architects, shaping our model to align with the complex dynamics of the power plant."</a:t>
            </a:r>
          </a:p>
          <a:p>
            <a:pPr algn="ctr">
              <a:lnSpc>
                <a:spcPts val="2730"/>
              </a:lnSpc>
            </a:pPr>
            <a:endParaRPr lang="en-US" sz="2400" u="none" strike="noStrike" spc="-39" dirty="0">
              <a:solidFill>
                <a:srgbClr val="000000"/>
              </a:solidFill>
              <a:latin typeface="Canva Sans"/>
            </a:endParaRPr>
          </a:p>
          <a:p>
            <a:pPr algn="ctr">
              <a:lnSpc>
                <a:spcPts val="2730"/>
              </a:lnSpc>
            </a:pPr>
            <a:r>
              <a:rPr lang="en-US" sz="2400" u="none" strike="noStrike" spc="-39" dirty="0">
                <a:solidFill>
                  <a:srgbClr val="000000"/>
                </a:solidFill>
                <a:latin typeface="Canva Sans"/>
              </a:rPr>
              <a:t>"Feature Scaling for Improved Convergence: Recognizing the diversity in the ranges of our ambient variables—temperature, pressure, humidity, and exhaust vacuum—we incorporate Feature Scaling. This crucial step ensures that no single variable dominates the optimization process, promoting a balanced convergence of our model. It's akin to ensuring each player in a team has an equal say in the game."</a:t>
            </a:r>
          </a:p>
          <a:p>
            <a:pPr algn="ctr">
              <a:lnSpc>
                <a:spcPts val="2730"/>
              </a:lnSpc>
            </a:pPr>
            <a:endParaRPr lang="en-US" sz="2400" u="none" strike="noStrike" spc="-39" dirty="0">
              <a:solidFill>
                <a:srgbClr val="000000"/>
              </a:solidFill>
              <a:latin typeface="Canva Sans"/>
            </a:endParaRPr>
          </a:p>
          <a:p>
            <a:pPr algn="ctr">
              <a:lnSpc>
                <a:spcPts val="2730"/>
              </a:lnSpc>
            </a:pPr>
            <a:r>
              <a:rPr lang="en-US" sz="2400" u="none" strike="noStrike" spc="-39" dirty="0">
                <a:solidFill>
                  <a:srgbClr val="000000"/>
                </a:solidFill>
                <a:latin typeface="Canva Sans"/>
              </a:rPr>
              <a:t>"Hyperparameter Tuning: Just like tuning an instrument for the perfect melody, we fine-tune the learning rates and iterations. The learning rate determines the size of our steps during optimization, and the number of iterations sets the depth of our exploration. It's a delicate balance—we aim to be neither too hasty nor overly meticulous, ensuring our model converges optimally.</a:t>
            </a:r>
          </a:p>
        </p:txBody>
      </p:sp>
      <p:sp>
        <p:nvSpPr>
          <p:cNvPr id="18" name="TextBox 18"/>
          <p:cNvSpPr txBox="1"/>
          <p:nvPr/>
        </p:nvSpPr>
        <p:spPr>
          <a:xfrm>
            <a:off x="9405937" y="5848056"/>
            <a:ext cx="3759970" cy="324256"/>
          </a:xfrm>
          <a:prstGeom prst="rect">
            <a:avLst/>
          </a:prstGeom>
        </p:spPr>
        <p:txBody>
          <a:bodyPr lIns="0" tIns="0" rIns="0" bIns="0" rtlCol="0" anchor="t">
            <a:spAutoFit/>
          </a:bodyPr>
          <a:lstStyle/>
          <a:p>
            <a:pPr algn="ctr">
              <a:lnSpc>
                <a:spcPts val="2730"/>
              </a:lnSpc>
            </a:pPr>
            <a:r>
              <a:rPr lang="en-US" sz="1950" u="none" strike="noStrike" spc="-39" dirty="0">
                <a:solidFill>
                  <a:srgbClr val="000000"/>
                </a:solidFill>
                <a:latin typeface="Canva Sans"/>
              </a:rPr>
              <a:t>.</a:t>
            </a:r>
          </a:p>
        </p:txBody>
      </p:sp>
      <p:sp>
        <p:nvSpPr>
          <p:cNvPr id="27" name="Freeform 27"/>
          <p:cNvSpPr/>
          <p:nvPr/>
        </p:nvSpPr>
        <p:spPr>
          <a:xfrm>
            <a:off x="13666569" y="6595243"/>
            <a:ext cx="7570279" cy="4494853"/>
          </a:xfrm>
          <a:custGeom>
            <a:avLst/>
            <a:gdLst/>
            <a:ahLst/>
            <a:cxnLst/>
            <a:rect l="l" t="t" r="r" b="b"/>
            <a:pathLst>
              <a:path w="7570279" h="4494853">
                <a:moveTo>
                  <a:pt x="0" y="0"/>
                </a:moveTo>
                <a:lnTo>
                  <a:pt x="7570279" y="0"/>
                </a:lnTo>
                <a:lnTo>
                  <a:pt x="7570279" y="4494853"/>
                </a:lnTo>
                <a:lnTo>
                  <a:pt x="0" y="44948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8" name="Freeform 28"/>
          <p:cNvSpPr/>
          <p:nvPr/>
        </p:nvSpPr>
        <p:spPr>
          <a:xfrm rot="-1216227">
            <a:off x="-2388764" y="-2405204"/>
            <a:ext cx="7570279" cy="4494853"/>
          </a:xfrm>
          <a:custGeom>
            <a:avLst/>
            <a:gdLst/>
            <a:ahLst/>
            <a:cxnLst/>
            <a:rect l="l" t="t" r="r" b="b"/>
            <a:pathLst>
              <a:path w="7570279" h="4494853">
                <a:moveTo>
                  <a:pt x="0" y="0"/>
                </a:moveTo>
                <a:lnTo>
                  <a:pt x="7570279" y="0"/>
                </a:lnTo>
                <a:lnTo>
                  <a:pt x="7570279" y="4494853"/>
                </a:lnTo>
                <a:lnTo>
                  <a:pt x="0" y="44948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4" name="TextBox 4"/>
          <p:cNvSpPr txBox="1"/>
          <p:nvPr/>
        </p:nvSpPr>
        <p:spPr>
          <a:xfrm>
            <a:off x="1028698" y="306745"/>
            <a:ext cx="6858756" cy="946216"/>
          </a:xfrm>
          <a:prstGeom prst="rect">
            <a:avLst/>
          </a:prstGeom>
        </p:spPr>
        <p:txBody>
          <a:bodyPr wrap="square" lIns="0" tIns="0" rIns="0" bIns="0" rtlCol="0" anchor="t">
            <a:spAutoFit/>
          </a:bodyPr>
          <a:lstStyle/>
          <a:p>
            <a:pPr marL="0" lvl="0" indent="0">
              <a:lnSpc>
                <a:spcPts val="7574"/>
              </a:lnSpc>
              <a:spcBef>
                <a:spcPct val="0"/>
              </a:spcBef>
            </a:pPr>
            <a:r>
              <a:rPr lang="en-US" sz="6011" dirty="0">
                <a:solidFill>
                  <a:srgbClr val="000000"/>
                </a:solidFill>
                <a:latin typeface="Bree Serif"/>
              </a:rPr>
              <a:t>Results</a:t>
            </a:r>
          </a:p>
        </p:txBody>
      </p:sp>
      <p:sp>
        <p:nvSpPr>
          <p:cNvPr id="5" name="TextBox 5"/>
          <p:cNvSpPr txBox="1"/>
          <p:nvPr/>
        </p:nvSpPr>
        <p:spPr>
          <a:xfrm>
            <a:off x="1028698" y="1616127"/>
            <a:ext cx="16421102" cy="4927952"/>
          </a:xfrm>
          <a:prstGeom prst="rect">
            <a:avLst/>
          </a:prstGeom>
        </p:spPr>
        <p:txBody>
          <a:bodyPr wrap="square" lIns="0" tIns="0" rIns="0" bIns="0" rtlCol="0" anchor="t">
            <a:spAutoFit/>
          </a:bodyPr>
          <a:lstStyle/>
          <a:p>
            <a:pPr algn="l"/>
            <a:r>
              <a:rPr lang="en-US" sz="2000" b="1" i="0" dirty="0">
                <a:effectLst/>
                <a:latin typeface="Söhne"/>
              </a:rPr>
              <a:t>5.1 Model Performance Metrics</a:t>
            </a:r>
          </a:p>
          <a:p>
            <a:pPr algn="l"/>
            <a:r>
              <a:rPr lang="en-US" sz="2000" b="0" i="0" dirty="0">
                <a:effectLst/>
                <a:latin typeface="Söhne"/>
              </a:rPr>
              <a:t>After implementing the Gradient Descent algorithm on the training set, the model's performance was evaluated using the coefficient of determination (R-squared). The obtained R-squared value on the training set was 0.928. This suggests that approximately 92% of the variability in the net hourly electrical energy output is explained by our model.</a:t>
            </a:r>
          </a:p>
          <a:p>
            <a:pPr algn="l"/>
            <a:r>
              <a:rPr lang="en-US" sz="2000" b="1" i="0" dirty="0">
                <a:effectLst/>
                <a:latin typeface="Söhne"/>
              </a:rPr>
              <a:t>5.2 Impact of Learning Rates</a:t>
            </a:r>
          </a:p>
          <a:p>
            <a:pPr algn="l"/>
            <a:r>
              <a:rPr lang="en-US" sz="2000" b="0" i="0" dirty="0">
                <a:effectLst/>
                <a:latin typeface="Söhne"/>
              </a:rPr>
              <a:t>Different learning rates were tested to understand their impact on the model's convergence and performance. The following learning rates were experimented with: 0.01, 0.1, 0.8178. The R-squared values corresponding to each learning rate were as follows:</a:t>
            </a:r>
          </a:p>
          <a:p>
            <a:pPr algn="l">
              <a:buFont typeface="Arial" panose="020B0604020202020204" pitchFamily="34" charset="0"/>
              <a:buChar char="•"/>
            </a:pPr>
            <a:r>
              <a:rPr lang="en-US" sz="2000" b="0" i="0" dirty="0">
                <a:effectLst/>
                <a:latin typeface="Söhne"/>
              </a:rPr>
              <a:t>Learning Rate 0.01: 0.82</a:t>
            </a:r>
          </a:p>
          <a:p>
            <a:pPr algn="l">
              <a:buFont typeface="Arial" panose="020B0604020202020204" pitchFamily="34" charset="0"/>
              <a:buChar char="•"/>
            </a:pPr>
            <a:r>
              <a:rPr lang="en-US" sz="2000" b="0" i="0" dirty="0">
                <a:effectLst/>
                <a:latin typeface="Söhne"/>
              </a:rPr>
              <a:t>Learning Rate 0.1: 0.928</a:t>
            </a:r>
          </a:p>
          <a:p>
            <a:pPr algn="l">
              <a:buFont typeface="Arial" panose="020B0604020202020204" pitchFamily="34" charset="0"/>
              <a:buChar char="•"/>
            </a:pPr>
            <a:r>
              <a:rPr lang="en-US" sz="2000" b="0" i="0" dirty="0">
                <a:effectLst/>
                <a:latin typeface="Söhne"/>
              </a:rPr>
              <a:t>Learning Rate 0.8178: 0.43</a:t>
            </a:r>
          </a:p>
          <a:p>
            <a:pPr algn="l"/>
            <a:r>
              <a:rPr lang="en-US" sz="2000" b="1" i="0" dirty="0">
                <a:effectLst/>
                <a:latin typeface="Söhne"/>
              </a:rPr>
              <a:t>Observations:</a:t>
            </a:r>
            <a:endParaRPr lang="en-US" sz="2000" b="0" i="0" dirty="0">
              <a:effectLst/>
              <a:latin typeface="Söhne"/>
            </a:endParaRPr>
          </a:p>
          <a:p>
            <a:pPr algn="l">
              <a:buFont typeface="Arial" panose="020B0604020202020204" pitchFamily="34" charset="0"/>
              <a:buChar char="•"/>
            </a:pPr>
            <a:r>
              <a:rPr lang="en-US" sz="2000" b="0" i="0" dirty="0">
                <a:effectLst/>
                <a:latin typeface="Söhne"/>
              </a:rPr>
              <a:t>A learning rate of 0.1 resulted in the highest R-squared value, indicating a good balance between convergence speed and avoiding overshooting.</a:t>
            </a:r>
          </a:p>
          <a:p>
            <a:pPr algn="l">
              <a:buFont typeface="Arial" panose="020B0604020202020204" pitchFamily="34" charset="0"/>
              <a:buChar char="•"/>
            </a:pPr>
            <a:r>
              <a:rPr lang="en-US" sz="2000" b="0" i="0" dirty="0">
                <a:effectLst/>
                <a:latin typeface="Söhne"/>
              </a:rPr>
              <a:t>Learning rates that were too small (0.01) led to slower convergence, while rates that were too large (0.8178) caused overshooting and reduced model accuracy.</a:t>
            </a:r>
          </a:p>
          <a:p>
            <a:pPr algn="l"/>
            <a:r>
              <a:rPr lang="en-US" sz="2000" b="0" i="0" dirty="0">
                <a:effectLst/>
                <a:latin typeface="Söhne"/>
              </a:rPr>
              <a:t>.</a:t>
            </a:r>
          </a:p>
          <a:p>
            <a:pPr>
              <a:lnSpc>
                <a:spcPts val="2590"/>
              </a:lnSpc>
            </a:pPr>
            <a:endParaRPr lang="en-US" sz="1850" u="none" strike="noStrike" spc="-37" dirty="0">
              <a:solidFill>
                <a:srgbClr val="000000"/>
              </a:solidFill>
              <a:latin typeface="Canva Sans"/>
            </a:endParaRPr>
          </a:p>
        </p:txBody>
      </p:sp>
      <p:sp>
        <p:nvSpPr>
          <p:cNvPr id="7" name="Freeform 7"/>
          <p:cNvSpPr/>
          <p:nvPr/>
        </p:nvSpPr>
        <p:spPr>
          <a:xfrm rot="2500350">
            <a:off x="15001261" y="-91719"/>
            <a:ext cx="5050443" cy="2689361"/>
          </a:xfrm>
          <a:custGeom>
            <a:avLst/>
            <a:gdLst/>
            <a:ahLst/>
            <a:cxnLst/>
            <a:rect l="l" t="t" r="r" b="b"/>
            <a:pathLst>
              <a:path w="5050443" h="2689361">
                <a:moveTo>
                  <a:pt x="0" y="0"/>
                </a:moveTo>
                <a:lnTo>
                  <a:pt x="5050443" y="0"/>
                </a:lnTo>
                <a:lnTo>
                  <a:pt x="5050443" y="2689361"/>
                </a:lnTo>
                <a:lnTo>
                  <a:pt x="0" y="26893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6957207" y="3261196"/>
            <a:ext cx="4846258" cy="311304"/>
          </a:xfrm>
          <a:prstGeom prst="rect">
            <a:avLst/>
          </a:prstGeom>
        </p:spPr>
        <p:txBody>
          <a:bodyPr lIns="0" tIns="0" rIns="0" bIns="0" rtlCol="0" anchor="t">
            <a:spAutoFit/>
          </a:bodyPr>
          <a:lstStyle/>
          <a:p>
            <a:pPr>
              <a:lnSpc>
                <a:spcPts val="2590"/>
              </a:lnSpc>
            </a:pPr>
            <a:r>
              <a:rPr lang="en-US" sz="1850" u="none" strike="noStrike" spc="-37" dirty="0">
                <a:solidFill>
                  <a:srgbClr val="000000"/>
                </a:solidFill>
                <a:latin typeface="Canva Sans"/>
              </a:rPr>
              <a:t>.</a:t>
            </a:r>
          </a:p>
        </p:txBody>
      </p:sp>
      <p:sp>
        <p:nvSpPr>
          <p:cNvPr id="10" name="TextBox 10"/>
          <p:cNvSpPr txBox="1"/>
          <p:nvPr/>
        </p:nvSpPr>
        <p:spPr>
          <a:xfrm>
            <a:off x="6727349" y="2753792"/>
            <a:ext cx="2817431" cy="380984"/>
          </a:xfrm>
          <a:prstGeom prst="rect">
            <a:avLst/>
          </a:prstGeom>
        </p:spPr>
        <p:txBody>
          <a:bodyPr lIns="0" tIns="0" rIns="0" bIns="0" rtlCol="0" anchor="t">
            <a:spAutoFit/>
          </a:bodyPr>
          <a:lstStyle/>
          <a:p>
            <a:pPr algn="ctr">
              <a:lnSpc>
                <a:spcPts val="3150"/>
              </a:lnSpc>
            </a:pPr>
            <a:r>
              <a:rPr lang="en-US" sz="2250" spc="-45" dirty="0">
                <a:solidFill>
                  <a:srgbClr val="000000"/>
                </a:solidFill>
                <a:latin typeface="Canva Sans Bold"/>
              </a:rPr>
              <a:t> </a:t>
            </a:r>
          </a:p>
        </p:txBody>
      </p:sp>
      <p:sp>
        <p:nvSpPr>
          <p:cNvPr id="14" name="Freeform 14"/>
          <p:cNvSpPr/>
          <p:nvPr/>
        </p:nvSpPr>
        <p:spPr>
          <a:xfrm rot="2500350">
            <a:off x="-1496522" y="8406054"/>
            <a:ext cx="5050443" cy="2689361"/>
          </a:xfrm>
          <a:custGeom>
            <a:avLst/>
            <a:gdLst/>
            <a:ahLst/>
            <a:cxnLst/>
            <a:rect l="l" t="t" r="r" b="b"/>
            <a:pathLst>
              <a:path w="5050443" h="2689361">
                <a:moveTo>
                  <a:pt x="0" y="0"/>
                </a:moveTo>
                <a:lnTo>
                  <a:pt x="5050444" y="0"/>
                </a:lnTo>
                <a:lnTo>
                  <a:pt x="5050444" y="2689361"/>
                </a:lnTo>
                <a:lnTo>
                  <a:pt x="0" y="26893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3" name="Picture 2">
            <a:extLst>
              <a:ext uri="{FF2B5EF4-FFF2-40B4-BE49-F238E27FC236}">
                <a16:creationId xmlns:a16="http://schemas.microsoft.com/office/drawing/2014/main" id="{A946F236-5373-1ADE-BB64-71A318773F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89861" y="6548493"/>
            <a:ext cx="7598139" cy="3093528"/>
          </a:xfrm>
          <a:prstGeom prst="rect">
            <a:avLst/>
          </a:prstGeom>
        </p:spPr>
      </p:pic>
      <p:pic>
        <p:nvPicPr>
          <p:cNvPr id="8" name="Picture 7">
            <a:extLst>
              <a:ext uri="{FF2B5EF4-FFF2-40B4-BE49-F238E27FC236}">
                <a16:creationId xmlns:a16="http://schemas.microsoft.com/office/drawing/2014/main" id="{1ECBF7D3-C272-57CD-211C-9BB621ACF75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6362700"/>
            <a:ext cx="5502290" cy="3093528"/>
          </a:xfrm>
          <a:prstGeom prst="rect">
            <a:avLst/>
          </a:prstGeom>
        </p:spPr>
      </p:pic>
      <p:pic>
        <p:nvPicPr>
          <p:cNvPr id="12" name="Picture 11">
            <a:extLst>
              <a:ext uri="{FF2B5EF4-FFF2-40B4-BE49-F238E27FC236}">
                <a16:creationId xmlns:a16="http://schemas.microsoft.com/office/drawing/2014/main" id="{779EFC03-33A5-BE60-8522-F3C0BD285E4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931468" y="6349440"/>
            <a:ext cx="4778391" cy="31431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2743200" y="607939"/>
            <a:ext cx="12018946" cy="9412361"/>
          </a:xfrm>
          <a:custGeom>
            <a:avLst/>
            <a:gdLst/>
            <a:ahLst/>
            <a:cxnLst/>
            <a:rect l="l" t="t" r="r" b="b"/>
            <a:pathLst>
              <a:path w="9604004" h="5054107">
                <a:moveTo>
                  <a:pt x="0" y="0"/>
                </a:moveTo>
                <a:lnTo>
                  <a:pt x="9604004" y="0"/>
                </a:lnTo>
                <a:lnTo>
                  <a:pt x="9604004" y="5054108"/>
                </a:lnTo>
                <a:lnTo>
                  <a:pt x="0" y="50541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672273" y="1104900"/>
            <a:ext cx="7900727" cy="1590051"/>
          </a:xfrm>
          <a:prstGeom prst="rect">
            <a:avLst/>
          </a:prstGeom>
        </p:spPr>
        <p:txBody>
          <a:bodyPr wrap="square" lIns="0" tIns="0" rIns="0" bIns="0" rtlCol="0" anchor="t">
            <a:spAutoFit/>
          </a:bodyPr>
          <a:lstStyle/>
          <a:p>
            <a:pPr marL="0" lvl="0" indent="0" algn="ctr">
              <a:lnSpc>
                <a:spcPts val="13061"/>
              </a:lnSpc>
              <a:spcBef>
                <a:spcPct val="0"/>
              </a:spcBef>
            </a:pPr>
            <a:r>
              <a:rPr lang="en-US" sz="10366" dirty="0">
                <a:solidFill>
                  <a:srgbClr val="FFFFFF"/>
                </a:solidFill>
                <a:latin typeface="Bree Serif"/>
              </a:rPr>
              <a:t>Conclusion</a:t>
            </a:r>
          </a:p>
        </p:txBody>
      </p:sp>
      <p:sp>
        <p:nvSpPr>
          <p:cNvPr id="6" name="Freeform 6"/>
          <p:cNvSpPr/>
          <p:nvPr/>
        </p:nvSpPr>
        <p:spPr>
          <a:xfrm>
            <a:off x="-1427337" y="8440304"/>
            <a:ext cx="3733002" cy="2795085"/>
          </a:xfrm>
          <a:custGeom>
            <a:avLst/>
            <a:gdLst/>
            <a:ahLst/>
            <a:cxnLst/>
            <a:rect l="l" t="t" r="r" b="b"/>
            <a:pathLst>
              <a:path w="3733002" h="2795085">
                <a:moveTo>
                  <a:pt x="0" y="0"/>
                </a:moveTo>
                <a:lnTo>
                  <a:pt x="3733002" y="0"/>
                </a:lnTo>
                <a:lnTo>
                  <a:pt x="3733002" y="2795085"/>
                </a:lnTo>
                <a:lnTo>
                  <a:pt x="0" y="27950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a:off x="670998" y="9837846"/>
            <a:ext cx="3269335" cy="780554"/>
          </a:xfrm>
          <a:custGeom>
            <a:avLst/>
            <a:gdLst/>
            <a:ahLst/>
            <a:cxnLst/>
            <a:rect l="l" t="t" r="r" b="b"/>
            <a:pathLst>
              <a:path w="3269335" h="780554">
                <a:moveTo>
                  <a:pt x="0" y="0"/>
                </a:moveTo>
                <a:lnTo>
                  <a:pt x="3269334" y="0"/>
                </a:lnTo>
                <a:lnTo>
                  <a:pt x="3269334" y="780554"/>
                </a:lnTo>
                <a:lnTo>
                  <a:pt x="0" y="7805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rot="10504476">
            <a:off x="15639380" y="-1028224"/>
            <a:ext cx="4332531" cy="3243982"/>
          </a:xfrm>
          <a:custGeom>
            <a:avLst/>
            <a:gdLst/>
            <a:ahLst/>
            <a:cxnLst/>
            <a:rect l="l" t="t" r="r" b="b"/>
            <a:pathLst>
              <a:path w="4332531" h="3243982">
                <a:moveTo>
                  <a:pt x="0" y="0"/>
                </a:moveTo>
                <a:lnTo>
                  <a:pt x="4332531" y="0"/>
                </a:lnTo>
                <a:lnTo>
                  <a:pt x="4332531" y="3243983"/>
                </a:lnTo>
                <a:lnTo>
                  <a:pt x="0" y="32439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rot="10504476">
            <a:off x="13873450" y="-325695"/>
            <a:ext cx="3269335" cy="780554"/>
          </a:xfrm>
          <a:custGeom>
            <a:avLst/>
            <a:gdLst/>
            <a:ahLst/>
            <a:cxnLst/>
            <a:rect l="l" t="t" r="r" b="b"/>
            <a:pathLst>
              <a:path w="3269335" h="780554">
                <a:moveTo>
                  <a:pt x="0" y="0"/>
                </a:moveTo>
                <a:lnTo>
                  <a:pt x="3269335" y="0"/>
                </a:lnTo>
                <a:lnTo>
                  <a:pt x="3269335" y="780553"/>
                </a:lnTo>
                <a:lnTo>
                  <a:pt x="0" y="78055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865109" y="760326"/>
            <a:ext cx="3385047" cy="3924692"/>
          </a:xfrm>
          <a:custGeom>
            <a:avLst/>
            <a:gdLst/>
            <a:ahLst/>
            <a:cxnLst/>
            <a:rect l="l" t="t" r="r" b="b"/>
            <a:pathLst>
              <a:path w="3385047" h="3924692">
                <a:moveTo>
                  <a:pt x="0" y="0"/>
                </a:moveTo>
                <a:lnTo>
                  <a:pt x="3385046" y="0"/>
                </a:lnTo>
                <a:lnTo>
                  <a:pt x="3385046" y="3924692"/>
                </a:lnTo>
                <a:lnTo>
                  <a:pt x="0" y="392469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Freeform 11"/>
          <p:cNvSpPr/>
          <p:nvPr/>
        </p:nvSpPr>
        <p:spPr>
          <a:xfrm rot="-10089837">
            <a:off x="15128661" y="5448934"/>
            <a:ext cx="3385047" cy="3924692"/>
          </a:xfrm>
          <a:custGeom>
            <a:avLst/>
            <a:gdLst/>
            <a:ahLst/>
            <a:cxnLst/>
            <a:rect l="l" t="t" r="r" b="b"/>
            <a:pathLst>
              <a:path w="3385047" h="3924692">
                <a:moveTo>
                  <a:pt x="0" y="0"/>
                </a:moveTo>
                <a:lnTo>
                  <a:pt x="3385046" y="0"/>
                </a:lnTo>
                <a:lnTo>
                  <a:pt x="3385046" y="3924692"/>
                </a:lnTo>
                <a:lnTo>
                  <a:pt x="0" y="392469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3" name="TextBox 12">
            <a:extLst>
              <a:ext uri="{FF2B5EF4-FFF2-40B4-BE49-F238E27FC236}">
                <a16:creationId xmlns:a16="http://schemas.microsoft.com/office/drawing/2014/main" id="{EC58B84E-4E68-DDD8-B970-7E5D99D0FC05}"/>
              </a:ext>
            </a:extLst>
          </p:cNvPr>
          <p:cNvSpPr txBox="1"/>
          <p:nvPr/>
        </p:nvSpPr>
        <p:spPr>
          <a:xfrm>
            <a:off x="4805442" y="2694951"/>
            <a:ext cx="8453358" cy="6555641"/>
          </a:xfrm>
          <a:prstGeom prst="rect">
            <a:avLst/>
          </a:prstGeom>
          <a:noFill/>
        </p:spPr>
        <p:txBody>
          <a:bodyPr wrap="square" rtlCol="0">
            <a:spAutoFit/>
          </a:bodyPr>
          <a:lstStyle/>
          <a:p>
            <a:r>
              <a:rPr lang="en-US" sz="2800" dirty="0">
                <a:solidFill>
                  <a:srgbClr val="ECECF1"/>
                </a:solidFill>
                <a:latin typeface="Söhne"/>
              </a:rPr>
              <a:t>T</a:t>
            </a:r>
            <a:r>
              <a:rPr lang="en-US" sz="2800" b="0" i="0" dirty="0">
                <a:solidFill>
                  <a:srgbClr val="ECECF1"/>
                </a:solidFill>
                <a:effectLst/>
                <a:latin typeface="Söhne"/>
              </a:rPr>
              <a:t>he chosen learning rate of 0.1 and 5000 iterations resulted in the best model performance with an R-squared value of 0.928. These hyperparameters strike a balance between convergence speed and model accuracy.</a:t>
            </a:r>
          </a:p>
          <a:p>
            <a:r>
              <a:rPr lang="en-US" sz="2800" b="0" i="0" dirty="0">
                <a:solidFill>
                  <a:srgbClr val="ECECF1"/>
                </a:solidFill>
                <a:effectLst/>
                <a:latin typeface="Söhne"/>
              </a:rPr>
              <a:t>This underscores the effectiveness of our predictive model.</a:t>
            </a:r>
          </a:p>
          <a:p>
            <a:pPr algn="l"/>
            <a:r>
              <a:rPr lang="en-US" sz="2800" b="0" i="0" dirty="0">
                <a:solidFill>
                  <a:srgbClr val="E3E3E3"/>
                </a:solidFill>
                <a:effectLst/>
                <a:latin typeface="Google Sans"/>
              </a:rPr>
              <a:t>Successful Application</a:t>
            </a:r>
          </a:p>
          <a:p>
            <a:pPr algn="l">
              <a:buFont typeface="Arial" panose="020B0604020202020204" pitchFamily="34" charset="0"/>
              <a:buChar char="•"/>
            </a:pPr>
            <a:r>
              <a:rPr lang="en-US" sz="2800" b="0" i="0" dirty="0">
                <a:solidFill>
                  <a:srgbClr val="E3E3E3"/>
                </a:solidFill>
                <a:effectLst/>
                <a:latin typeface="Google Sans"/>
              </a:rPr>
              <a:t>The proposed approach was successfully implemented in a real-world power plant setting, demonstrating its practical viability and applicability.</a:t>
            </a:r>
          </a:p>
          <a:p>
            <a:pPr algn="l">
              <a:buFont typeface="Arial" panose="020B0604020202020204" pitchFamily="34" charset="0"/>
              <a:buChar char="•"/>
            </a:pPr>
            <a:r>
              <a:rPr lang="en-US" sz="2800" b="0" i="0" dirty="0">
                <a:solidFill>
                  <a:srgbClr val="E3E3E3"/>
                </a:solidFill>
                <a:effectLst/>
                <a:latin typeface="Google Sans"/>
              </a:rPr>
              <a:t>The implementation process highlighted the importance of data collection, data quality, and model interpretation for successful power plant optimization.</a:t>
            </a:r>
          </a:p>
          <a:p>
            <a:endParaRPr lang="en-US" sz="2800" b="0" i="0" dirty="0">
              <a:solidFill>
                <a:srgbClr val="ECECF1"/>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6" name="Freeform 6"/>
          <p:cNvSpPr/>
          <p:nvPr/>
        </p:nvSpPr>
        <p:spPr>
          <a:xfrm>
            <a:off x="3723840" y="4581463"/>
            <a:ext cx="847030" cy="806569"/>
          </a:xfrm>
          <a:custGeom>
            <a:avLst/>
            <a:gdLst/>
            <a:ahLst/>
            <a:cxnLst/>
            <a:rect l="l" t="t" r="r" b="b"/>
            <a:pathLst>
              <a:path w="847030" h="806569">
                <a:moveTo>
                  <a:pt x="0" y="0"/>
                </a:moveTo>
                <a:lnTo>
                  <a:pt x="847029" y="0"/>
                </a:lnTo>
                <a:lnTo>
                  <a:pt x="847029" y="806569"/>
                </a:lnTo>
                <a:lnTo>
                  <a:pt x="0" y="8065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7825993" y="2852084"/>
            <a:ext cx="876867" cy="876867"/>
          </a:xfrm>
          <a:custGeom>
            <a:avLst/>
            <a:gdLst/>
            <a:ahLst/>
            <a:cxnLst/>
            <a:rect l="l" t="t" r="r" b="b"/>
            <a:pathLst>
              <a:path w="876867" h="876867">
                <a:moveTo>
                  <a:pt x="0" y="0"/>
                </a:moveTo>
                <a:lnTo>
                  <a:pt x="876867" y="0"/>
                </a:lnTo>
                <a:lnTo>
                  <a:pt x="876867" y="876866"/>
                </a:lnTo>
                <a:lnTo>
                  <a:pt x="0" y="87686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a:off x="8333330" y="4448967"/>
            <a:ext cx="739059" cy="905306"/>
          </a:xfrm>
          <a:custGeom>
            <a:avLst/>
            <a:gdLst/>
            <a:ahLst/>
            <a:cxnLst/>
            <a:rect l="l" t="t" r="r" b="b"/>
            <a:pathLst>
              <a:path w="739059" h="905306">
                <a:moveTo>
                  <a:pt x="0" y="0"/>
                </a:moveTo>
                <a:lnTo>
                  <a:pt x="739060" y="0"/>
                </a:lnTo>
                <a:lnTo>
                  <a:pt x="739060" y="905306"/>
                </a:lnTo>
                <a:lnTo>
                  <a:pt x="0" y="90530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Freeform 14"/>
          <p:cNvSpPr/>
          <p:nvPr/>
        </p:nvSpPr>
        <p:spPr>
          <a:xfrm>
            <a:off x="7879697" y="7557593"/>
            <a:ext cx="769460" cy="1012447"/>
          </a:xfrm>
          <a:custGeom>
            <a:avLst/>
            <a:gdLst/>
            <a:ahLst/>
            <a:cxnLst/>
            <a:rect l="l" t="t" r="r" b="b"/>
            <a:pathLst>
              <a:path w="769460" h="1012447">
                <a:moveTo>
                  <a:pt x="0" y="0"/>
                </a:moveTo>
                <a:lnTo>
                  <a:pt x="769460" y="0"/>
                </a:lnTo>
                <a:lnTo>
                  <a:pt x="769460" y="1012448"/>
                </a:lnTo>
                <a:lnTo>
                  <a:pt x="0" y="101244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6" name="Freeform 16"/>
          <p:cNvSpPr/>
          <p:nvPr/>
        </p:nvSpPr>
        <p:spPr>
          <a:xfrm rot="10737500">
            <a:off x="2416299" y="2298857"/>
            <a:ext cx="3490212" cy="621892"/>
          </a:xfrm>
          <a:custGeom>
            <a:avLst/>
            <a:gdLst/>
            <a:ahLst/>
            <a:cxnLst/>
            <a:rect l="l" t="t" r="r" b="b"/>
            <a:pathLst>
              <a:path w="3490212" h="621892">
                <a:moveTo>
                  <a:pt x="0" y="0"/>
                </a:moveTo>
                <a:lnTo>
                  <a:pt x="3490212" y="0"/>
                </a:lnTo>
                <a:lnTo>
                  <a:pt x="3490212" y="621893"/>
                </a:lnTo>
                <a:lnTo>
                  <a:pt x="0" y="62189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8" name="TextBox 18"/>
          <p:cNvSpPr txBox="1"/>
          <p:nvPr/>
        </p:nvSpPr>
        <p:spPr>
          <a:xfrm>
            <a:off x="3514840" y="5562099"/>
            <a:ext cx="1265028" cy="789401"/>
          </a:xfrm>
          <a:prstGeom prst="rect">
            <a:avLst/>
          </a:prstGeom>
        </p:spPr>
        <p:txBody>
          <a:bodyPr lIns="0" tIns="0" rIns="0" bIns="0" rtlCol="0" anchor="t">
            <a:spAutoFit/>
          </a:bodyPr>
          <a:lstStyle/>
          <a:p>
            <a:pPr marL="0" lvl="0" indent="0" algn="ctr">
              <a:lnSpc>
                <a:spcPts val="3214"/>
              </a:lnSpc>
              <a:spcBef>
                <a:spcPct val="0"/>
              </a:spcBef>
            </a:pPr>
            <a:r>
              <a:rPr lang="en-US" sz="2296">
                <a:solidFill>
                  <a:srgbClr val="F1F1F1"/>
                </a:solidFill>
                <a:latin typeface="Canva Sans"/>
              </a:rPr>
              <a:t>Studio Shodwe</a:t>
            </a:r>
          </a:p>
        </p:txBody>
      </p:sp>
      <p:sp>
        <p:nvSpPr>
          <p:cNvPr id="23" name="Freeform 23"/>
          <p:cNvSpPr/>
          <p:nvPr/>
        </p:nvSpPr>
        <p:spPr>
          <a:xfrm>
            <a:off x="-2016430" y="-3470332"/>
            <a:ext cx="7570279" cy="4494853"/>
          </a:xfrm>
          <a:custGeom>
            <a:avLst/>
            <a:gdLst/>
            <a:ahLst/>
            <a:cxnLst/>
            <a:rect l="l" t="t" r="r" b="b"/>
            <a:pathLst>
              <a:path w="7570279" h="4494853">
                <a:moveTo>
                  <a:pt x="0" y="0"/>
                </a:moveTo>
                <a:lnTo>
                  <a:pt x="7570279" y="0"/>
                </a:lnTo>
                <a:lnTo>
                  <a:pt x="7570279" y="4494853"/>
                </a:lnTo>
                <a:lnTo>
                  <a:pt x="0" y="4494853"/>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24" name="Freeform 24"/>
          <p:cNvSpPr/>
          <p:nvPr/>
        </p:nvSpPr>
        <p:spPr>
          <a:xfrm>
            <a:off x="-1850520" y="7603234"/>
            <a:ext cx="7735028" cy="6420073"/>
          </a:xfrm>
          <a:custGeom>
            <a:avLst/>
            <a:gdLst/>
            <a:ahLst/>
            <a:cxnLst/>
            <a:rect l="l" t="t" r="r" b="b"/>
            <a:pathLst>
              <a:path w="7735028" h="6420073">
                <a:moveTo>
                  <a:pt x="0" y="0"/>
                </a:moveTo>
                <a:lnTo>
                  <a:pt x="7735028" y="0"/>
                </a:lnTo>
                <a:lnTo>
                  <a:pt x="7735028" y="6420074"/>
                </a:lnTo>
                <a:lnTo>
                  <a:pt x="0" y="6420074"/>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25" name="Freeform 25"/>
          <p:cNvSpPr/>
          <p:nvPr/>
        </p:nvSpPr>
        <p:spPr>
          <a:xfrm>
            <a:off x="13095489" y="-2968938"/>
            <a:ext cx="7541512" cy="6259455"/>
          </a:xfrm>
          <a:custGeom>
            <a:avLst/>
            <a:gdLst/>
            <a:ahLst/>
            <a:cxnLst/>
            <a:rect l="l" t="t" r="r" b="b"/>
            <a:pathLst>
              <a:path w="7541512" h="6259455">
                <a:moveTo>
                  <a:pt x="0" y="0"/>
                </a:moveTo>
                <a:lnTo>
                  <a:pt x="7541512" y="0"/>
                </a:lnTo>
                <a:lnTo>
                  <a:pt x="7541512" y="6259455"/>
                </a:lnTo>
                <a:lnTo>
                  <a:pt x="0" y="6259455"/>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26" name="Freeform 26"/>
          <p:cNvSpPr/>
          <p:nvPr/>
        </p:nvSpPr>
        <p:spPr>
          <a:xfrm>
            <a:off x="15106323" y="8527778"/>
            <a:ext cx="3519844" cy="2089907"/>
          </a:xfrm>
          <a:custGeom>
            <a:avLst/>
            <a:gdLst/>
            <a:ahLst/>
            <a:cxnLst/>
            <a:rect l="l" t="t" r="r" b="b"/>
            <a:pathLst>
              <a:path w="3519844" h="2089907">
                <a:moveTo>
                  <a:pt x="0" y="0"/>
                </a:moveTo>
                <a:lnTo>
                  <a:pt x="3519844" y="0"/>
                </a:lnTo>
                <a:lnTo>
                  <a:pt x="3519844" y="2089907"/>
                </a:lnTo>
                <a:lnTo>
                  <a:pt x="0" y="2089907"/>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27" name="TextBox 26">
            <a:extLst>
              <a:ext uri="{FF2B5EF4-FFF2-40B4-BE49-F238E27FC236}">
                <a16:creationId xmlns:a16="http://schemas.microsoft.com/office/drawing/2014/main" id="{BF2B7CD9-5419-8642-1B19-446E7BC8075E}"/>
              </a:ext>
            </a:extLst>
          </p:cNvPr>
          <p:cNvSpPr txBox="1"/>
          <p:nvPr/>
        </p:nvSpPr>
        <p:spPr>
          <a:xfrm>
            <a:off x="1914492" y="1597574"/>
            <a:ext cx="10009666" cy="923330"/>
          </a:xfrm>
          <a:prstGeom prst="rect">
            <a:avLst/>
          </a:prstGeom>
          <a:noFill/>
        </p:spPr>
        <p:txBody>
          <a:bodyPr wrap="square" rtlCol="0">
            <a:spAutoFit/>
          </a:bodyPr>
          <a:lstStyle/>
          <a:p>
            <a:r>
              <a:rPr lang="en-IN" sz="5400" dirty="0">
                <a:latin typeface="Arial Rounded MT Bold" panose="020F0704030504030204" pitchFamily="34" charset="0"/>
              </a:rPr>
              <a:t>Avenues of Future works</a:t>
            </a:r>
          </a:p>
        </p:txBody>
      </p:sp>
      <p:sp>
        <p:nvSpPr>
          <p:cNvPr id="28" name="TextBox 27">
            <a:extLst>
              <a:ext uri="{FF2B5EF4-FFF2-40B4-BE49-F238E27FC236}">
                <a16:creationId xmlns:a16="http://schemas.microsoft.com/office/drawing/2014/main" id="{6B332A7E-10D4-FF76-2593-52C565C497D3}"/>
              </a:ext>
            </a:extLst>
          </p:cNvPr>
          <p:cNvSpPr txBox="1"/>
          <p:nvPr/>
        </p:nvSpPr>
        <p:spPr>
          <a:xfrm>
            <a:off x="1815860" y="2609803"/>
            <a:ext cx="15786340" cy="6740307"/>
          </a:xfrm>
          <a:prstGeom prst="rect">
            <a:avLst/>
          </a:prstGeom>
          <a:noFill/>
        </p:spPr>
        <p:txBody>
          <a:bodyPr wrap="square" rtlCol="0">
            <a:spAutoFit/>
          </a:bodyPr>
          <a:lstStyle/>
          <a:p>
            <a:r>
              <a:rPr lang="en-US" sz="2400" dirty="0">
                <a:latin typeface="Aptos Display" panose="020B0004020202020204" pitchFamily="34" charset="0"/>
              </a:rPr>
              <a:t>Further Exploration and Improvement</a:t>
            </a:r>
          </a:p>
          <a:p>
            <a:endParaRPr lang="en-US" sz="2400" dirty="0">
              <a:latin typeface="Aptos Display" panose="020B0004020202020204" pitchFamily="34" charset="0"/>
            </a:endParaRPr>
          </a:p>
          <a:p>
            <a:r>
              <a:rPr lang="en-US" sz="2400" dirty="0">
                <a:latin typeface="Aptos Display" panose="020B0004020202020204" pitchFamily="34" charset="0"/>
              </a:rPr>
              <a:t>-Investigate the application of deep learning algorithms to capture complex relationships within power plant data.</a:t>
            </a:r>
          </a:p>
          <a:p>
            <a:r>
              <a:rPr lang="en-US" sz="2400" dirty="0">
                <a:latin typeface="Aptos Display" panose="020B0004020202020204" pitchFamily="34" charset="0"/>
              </a:rPr>
              <a:t>-Explore real-time optimization techniques to adapt to changing operating conditions and energy demands.</a:t>
            </a:r>
          </a:p>
          <a:p>
            <a:r>
              <a:rPr lang="en-US" sz="2400" dirty="0">
                <a:latin typeface="Aptos Display" panose="020B0004020202020204" pitchFamily="34" charset="0"/>
              </a:rPr>
              <a:t>-Develop robust model validation strategies to ensure the accuracy and reliability of optimization results.</a:t>
            </a:r>
          </a:p>
          <a:p>
            <a:endParaRPr lang="en-US" sz="2400" dirty="0">
              <a:latin typeface="Aptos Display" panose="020B0004020202020204" pitchFamily="34" charset="0"/>
            </a:endParaRPr>
          </a:p>
          <a:p>
            <a:r>
              <a:rPr lang="en-US" sz="2400" dirty="0">
                <a:latin typeface="Aptos Display" panose="020B0004020202020204" pitchFamily="34" charset="0"/>
              </a:rPr>
              <a:t>Potential Enhancements</a:t>
            </a:r>
          </a:p>
          <a:p>
            <a:endParaRPr lang="en-US" sz="2400" dirty="0">
              <a:latin typeface="Aptos Display" panose="020B0004020202020204" pitchFamily="34" charset="0"/>
            </a:endParaRPr>
          </a:p>
          <a:p>
            <a:r>
              <a:rPr lang="en-US" sz="2400" dirty="0">
                <a:latin typeface="Aptos Display" panose="020B0004020202020204" pitchFamily="34" charset="0"/>
              </a:rPr>
              <a:t>-Incorporate additional power plant data sources, such as sensor measurements and historical records, to enrich the model's input.</a:t>
            </a:r>
          </a:p>
          <a:p>
            <a:r>
              <a:rPr lang="en-US" sz="2400" dirty="0">
                <a:latin typeface="Aptos Display" panose="020B0004020202020204" pitchFamily="34" charset="0"/>
              </a:rPr>
              <a:t>-Develop multi-objective optimization algorithms that consider various performance metrics simultaneously.</a:t>
            </a:r>
          </a:p>
          <a:p>
            <a:r>
              <a:rPr lang="en-US" sz="2400" dirty="0">
                <a:latin typeface="Aptos Display" panose="020B0004020202020204" pitchFamily="34" charset="0"/>
              </a:rPr>
              <a:t>-Utilize explainable AI techniques to enhance the interpretability of model predictions and facilitate decision-making.</a:t>
            </a:r>
          </a:p>
          <a:p>
            <a:endParaRPr lang="en-US" sz="2400" dirty="0">
              <a:latin typeface="Aptos Display" panose="020B0004020202020204" pitchFamily="34" charset="0"/>
            </a:endParaRPr>
          </a:p>
          <a:p>
            <a:r>
              <a:rPr lang="en-US" sz="2400" dirty="0">
                <a:latin typeface="Aptos Display" panose="020B0004020202020204" pitchFamily="34" charset="0"/>
              </a:rPr>
              <a:t>Additional Research Areas</a:t>
            </a:r>
          </a:p>
          <a:p>
            <a:endParaRPr lang="en-US" sz="2400" dirty="0">
              <a:latin typeface="Aptos Display" panose="020B0004020202020204" pitchFamily="34" charset="0"/>
            </a:endParaRPr>
          </a:p>
          <a:p>
            <a:r>
              <a:rPr lang="en-US" sz="2400" dirty="0">
                <a:latin typeface="Aptos Display" panose="020B0004020202020204" pitchFamily="34" charset="0"/>
              </a:rPr>
              <a:t>-Investigate the application of optimization techniques for power plant maintenance scheduling and predictive maintenance.</a:t>
            </a:r>
          </a:p>
          <a:p>
            <a:r>
              <a:rPr lang="en-US" sz="2400" dirty="0">
                <a:latin typeface="Aptos Display" panose="020B0004020202020204" pitchFamily="34" charset="0"/>
              </a:rPr>
              <a:t>-Explore the integration of power plant optimization with renewable energy sources for a more sustainable energy system.</a:t>
            </a:r>
          </a:p>
          <a:p>
            <a:r>
              <a:rPr lang="en-US" sz="2400" dirty="0">
                <a:latin typeface="Aptos Display" panose="020B0004020202020204" pitchFamily="34" charset="0"/>
              </a:rPr>
              <a:t>-Develop optimization algorithms that consider environmental factors and emission reduction strategies.</a:t>
            </a:r>
            <a:endParaRPr lang="en-IN" sz="2400" dirty="0">
              <a:latin typeface="Aptos Display" panose="020B00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1623</TotalTime>
  <Words>1081</Words>
  <Application>Microsoft Office PowerPoint</Application>
  <PresentationFormat>Custom</PresentationFormat>
  <Paragraphs>84</Paragraphs>
  <Slides>11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Aptos Display</vt:lpstr>
      <vt:lpstr>Calibri</vt:lpstr>
      <vt:lpstr>Arial</vt:lpstr>
      <vt:lpstr>Söhne</vt:lpstr>
      <vt:lpstr>Canva Sans Bold</vt:lpstr>
      <vt:lpstr>Canva Sans</vt:lpstr>
      <vt:lpstr>inter-regular</vt:lpstr>
      <vt:lpstr>Bree Serif</vt:lpstr>
      <vt:lpstr>Google Sans</vt:lpstr>
      <vt:lpstr>Arial Rounded MT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Ashwin Avhad</cp:lastModifiedBy>
  <cp:revision>8</cp:revision>
  <dcterms:created xsi:type="dcterms:W3CDTF">2006-08-16T00:00:00Z</dcterms:created>
  <dcterms:modified xsi:type="dcterms:W3CDTF">2023-12-01T19:54:11Z</dcterms:modified>
  <dc:identifier>DAF1LAkwGs0</dc:identifier>
</cp:coreProperties>
</file>

<file path=docProps/thumbnail.jpeg>
</file>